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9" r:id="rId15"/>
    <p:sldId id="268" r:id="rId16"/>
    <p:sldId id="310" r:id="rId17"/>
    <p:sldId id="270" r:id="rId18"/>
    <p:sldId id="272" r:id="rId19"/>
    <p:sldId id="273" r:id="rId20"/>
    <p:sldId id="274" r:id="rId21"/>
    <p:sldId id="275" r:id="rId22"/>
    <p:sldId id="277" r:id="rId23"/>
    <p:sldId id="281" r:id="rId24"/>
    <p:sldId id="282" r:id="rId25"/>
    <p:sldId id="303" r:id="rId26"/>
    <p:sldId id="297" r:id="rId27"/>
    <p:sldId id="285" r:id="rId28"/>
    <p:sldId id="286" r:id="rId29"/>
    <p:sldId id="278" r:id="rId30"/>
    <p:sldId id="276" r:id="rId31"/>
    <p:sldId id="301" r:id="rId32"/>
    <p:sldId id="279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2" r:id="rId41"/>
    <p:sldId id="294" r:id="rId42"/>
    <p:sldId id="295" r:id="rId43"/>
    <p:sldId id="304" r:id="rId44"/>
    <p:sldId id="305" r:id="rId45"/>
    <p:sldId id="306" r:id="rId46"/>
    <p:sldId id="308" r:id="rId47"/>
    <p:sldId id="307" r:id="rId48"/>
    <p:sldId id="280" r:id="rId49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96" cy="341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498" y="0"/>
            <a:ext cx="4302996" cy="341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A4C07-FFDA-4FBD-B3EF-437931793F64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86" y="3271908"/>
            <a:ext cx="7945242" cy="26773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7941"/>
            <a:ext cx="4302996" cy="341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498" y="6457941"/>
            <a:ext cx="4302996" cy="341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B89E2-2F72-4AEE-A772-1102CDE99F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31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5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82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36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87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67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7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2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0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4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8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18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0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88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B6F6-7E1C-4144-951B-311370C77A42}" type="datetimeFigureOut">
              <a:rPr lang="cs-CZ" smtClean="0"/>
              <a:t>24.06.2019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80744E-529D-4952-8E21-9D04D7EB5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0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roznovsko.cz/file.php?nid=3898&amp;oid=61118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usila@masroznovsko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p.mmr.cz/getmedia/4bafc2cf-1d26-4883-b389-95f202c067f8/Specificka-pravidla_2-4_CLLD_1-2.pdf.aspx?ext=.pdf" TargetMode="External"/><Relationship Id="rId2" Type="http://schemas.openxmlformats.org/officeDocument/2006/relationships/hyperlink" Target="http://www.irop.mmr.cz/getmedia/854bc428-6a7a-4b02-af02-51e67870f8c9/Obecna-pravidla-IROP_vydani-1-11_15052018_final.pdf.aspx?ext=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op.mmr.cz/cs/Vyzvy/Seznam/Vyzva-c-68-Zvysovani-kvality-a-dostupnosti-Infrast" TargetMode="External"/><Relationship Id="rId4" Type="http://schemas.openxmlformats.org/officeDocument/2006/relationships/hyperlink" Target="http://www.masroznovsko.cz/file.php?nid=3898&amp;oid=611186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E8872-F89B-4082-BE3B-17920DF9A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46" y="2404534"/>
            <a:ext cx="9328639" cy="2536743"/>
          </a:xfrm>
        </p:spPr>
        <p:txBody>
          <a:bodyPr/>
          <a:lstStyle/>
          <a:p>
            <a:pPr algn="ctr"/>
            <a:r>
              <a:rPr lang="cs-CZ" sz="3200" b="1" dirty="0"/>
              <a:t>Místní akční skupina Rožnovsko, z.s.</a:t>
            </a:r>
            <a:br>
              <a:rPr lang="cs-CZ" sz="3200" b="1" dirty="0"/>
            </a:br>
            <a:br>
              <a:rPr lang="cs-CZ" sz="3200" b="1" dirty="0"/>
            </a:br>
            <a:r>
              <a:rPr lang="cs-CZ" sz="2000" b="1" dirty="0">
                <a:solidFill>
                  <a:srgbClr val="0070C0"/>
                </a:solidFill>
              </a:rPr>
              <a:t>seminář k 8. výzvě IROP - „ZÁKLADNÍ ŠKOLY“</a:t>
            </a:r>
            <a:br>
              <a:rPr lang="cs-CZ" sz="2000" dirty="0">
                <a:solidFill>
                  <a:srgbClr val="0070C0"/>
                </a:solidFill>
              </a:rPr>
            </a:br>
            <a:r>
              <a:rPr lang="cs-CZ" sz="2000" dirty="0">
                <a:solidFill>
                  <a:srgbClr val="0070C0"/>
                </a:solidFill>
              </a:rPr>
              <a:t>v rámci realizace Strategie komunitně vedeného místního rozvoje (SCLLD)</a:t>
            </a:r>
            <a:br>
              <a:rPr lang="cs-CZ" sz="2000" dirty="0">
                <a:solidFill>
                  <a:srgbClr val="0070C0"/>
                </a:solidFill>
              </a:rPr>
            </a:br>
            <a:br>
              <a:rPr lang="cs-CZ" sz="2000" dirty="0">
                <a:solidFill>
                  <a:srgbClr val="0070C0"/>
                </a:solidFill>
              </a:rPr>
            </a:br>
            <a:r>
              <a:rPr lang="cs-CZ" sz="2000" dirty="0">
                <a:solidFill>
                  <a:srgbClr val="0070C0"/>
                </a:solidFill>
              </a:rPr>
              <a:t>V Zašové 25. 6. 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A7FF1B-B39D-4581-8326-E282C713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02" y="5182641"/>
            <a:ext cx="1220736" cy="976796"/>
          </a:xfrm>
          <a:prstGeom prst="rect">
            <a:avLst/>
          </a:prstGeom>
        </p:spPr>
      </p:pic>
      <p:pic>
        <p:nvPicPr>
          <p:cNvPr id="6" name="Obrázek 5" descr="C:\Users\Veronika Hubová\AppData\Local\Microsoft\Windows\INetCache\Content.Word\IROP_CZ_RO_B_C RGB.JPG">
            <a:extLst>
              <a:ext uri="{FF2B5EF4-FFF2-40B4-BE49-F238E27FC236}">
                <a16:creationId xmlns:a16="http://schemas.microsoft.com/office/drawing/2014/main" id="{9C074F67-8E2C-4503-A6B6-86D88D43B0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39" y="821918"/>
            <a:ext cx="7097739" cy="126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58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8BD64-9943-4F11-929E-6ED894AE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/>
          <a:lstStyle/>
          <a:p>
            <a:r>
              <a:rPr lang="cs-CZ" dirty="0"/>
              <a:t>Území realizace projektu: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F7BC3A-36EB-49D1-90F0-152992E1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3025"/>
            <a:ext cx="8709554" cy="5657850"/>
          </a:xfrm>
        </p:spPr>
        <p:txBody>
          <a:bodyPr>
            <a:normAutofit/>
          </a:bodyPr>
          <a:lstStyle/>
          <a:p>
            <a:r>
              <a:rPr lang="cs-CZ" dirty="0"/>
              <a:t>Území MAS Rožnovsko, z.s., na území těchto obcí:</a:t>
            </a:r>
          </a:p>
          <a:p>
            <a:pPr lvl="1"/>
            <a:r>
              <a:rPr lang="cs-CZ" dirty="0"/>
              <a:t>Dolní Bečva</a:t>
            </a:r>
          </a:p>
          <a:p>
            <a:pPr lvl="1"/>
            <a:r>
              <a:rPr lang="cs-CZ" dirty="0"/>
              <a:t>Horní Bečva</a:t>
            </a:r>
          </a:p>
          <a:p>
            <a:pPr lvl="1"/>
            <a:r>
              <a:rPr lang="cs-CZ" dirty="0"/>
              <a:t>Hutisko-Solanec</a:t>
            </a:r>
          </a:p>
          <a:p>
            <a:pPr lvl="1"/>
            <a:r>
              <a:rPr lang="cs-CZ" dirty="0" err="1"/>
              <a:t>Krhová</a:t>
            </a:r>
            <a:endParaRPr lang="cs-CZ" dirty="0"/>
          </a:p>
          <a:p>
            <a:pPr lvl="1"/>
            <a:r>
              <a:rPr lang="cs-CZ" dirty="0"/>
              <a:t>Prostřední Bečva</a:t>
            </a:r>
          </a:p>
          <a:p>
            <a:pPr lvl="1"/>
            <a:r>
              <a:rPr lang="cs-CZ" dirty="0"/>
              <a:t>Rožnov pod Radhoštěm</a:t>
            </a:r>
          </a:p>
          <a:p>
            <a:pPr lvl="1"/>
            <a:r>
              <a:rPr lang="cs-CZ" dirty="0"/>
              <a:t>Střítež nad Bečvou</a:t>
            </a:r>
          </a:p>
          <a:p>
            <a:pPr lvl="1"/>
            <a:r>
              <a:rPr lang="cs-CZ" dirty="0"/>
              <a:t>Valašská Bystřice</a:t>
            </a:r>
          </a:p>
          <a:p>
            <a:pPr lvl="1"/>
            <a:r>
              <a:rPr lang="cs-CZ" dirty="0"/>
              <a:t>Valašské Meziříčí</a:t>
            </a:r>
          </a:p>
          <a:p>
            <a:pPr lvl="1"/>
            <a:r>
              <a:rPr lang="cs-CZ" dirty="0"/>
              <a:t>Velká Lhota</a:t>
            </a:r>
          </a:p>
          <a:p>
            <a:pPr lvl="1"/>
            <a:r>
              <a:rPr lang="cs-CZ" dirty="0"/>
              <a:t>Vidče</a:t>
            </a:r>
          </a:p>
          <a:p>
            <a:pPr lvl="1"/>
            <a:r>
              <a:rPr lang="cs-CZ" dirty="0"/>
              <a:t>Vigantice</a:t>
            </a:r>
          </a:p>
          <a:p>
            <a:pPr lvl="1"/>
            <a:r>
              <a:rPr lang="cs-CZ" dirty="0"/>
              <a:t>Zašová</a:t>
            </a:r>
          </a:p>
          <a:p>
            <a:pPr lvl="1"/>
            <a:r>
              <a:rPr lang="cs-CZ" dirty="0"/>
              <a:t>Zubří</a:t>
            </a:r>
          </a:p>
        </p:txBody>
      </p:sp>
    </p:spTree>
    <p:extLst>
      <p:ext uri="{BB962C8B-B14F-4D97-AF65-F5344CB8AC3E}">
        <p14:creationId xmlns:p14="http://schemas.microsoft.com/office/powerpoint/2010/main" val="257926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034A2-2AFF-4B1A-901E-A87AAD1B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275"/>
          </a:xfrm>
        </p:spPr>
        <p:txBody>
          <a:bodyPr/>
          <a:lstStyle/>
          <a:p>
            <a:r>
              <a:rPr lang="cs-CZ" dirty="0"/>
              <a:t>Cílové skupiny: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A3DCA9-4627-4072-BE7C-FA371FC9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3063"/>
            <a:ext cx="8596668" cy="4398299"/>
          </a:xfrm>
        </p:spPr>
        <p:txBody>
          <a:bodyPr>
            <a:normAutofit/>
          </a:bodyPr>
          <a:lstStyle/>
          <a:p>
            <a:r>
              <a:rPr lang="cs-CZ" sz="2400" b="1" dirty="0"/>
              <a:t>žáci</a:t>
            </a:r>
          </a:p>
          <a:p>
            <a:r>
              <a:rPr lang="cs-CZ" sz="2400" b="1" dirty="0"/>
              <a:t>osoby sociálně vyloučené</a:t>
            </a:r>
          </a:p>
          <a:p>
            <a:r>
              <a:rPr lang="cs-CZ" sz="2400" b="1" dirty="0"/>
              <a:t>osoby ohrožené sociálním vyloučením</a:t>
            </a:r>
          </a:p>
          <a:p>
            <a:r>
              <a:rPr lang="cs-CZ" sz="2400" b="1" dirty="0"/>
              <a:t>osoby se speciálními vzdělávacími potřebami</a:t>
            </a:r>
          </a:p>
          <a:p>
            <a:r>
              <a:rPr lang="cs-CZ" sz="2400" b="1" dirty="0"/>
              <a:t>pedagogičtí pracovníci</a:t>
            </a:r>
          </a:p>
          <a:p>
            <a:r>
              <a:rPr lang="cs-CZ" sz="2400" b="1" dirty="0"/>
              <a:t>pracovníci a dobrovolní pracovníci organizací působících v oblasti vzdělávání nebo asistenčních služeb</a:t>
            </a:r>
          </a:p>
        </p:txBody>
      </p:sp>
    </p:spTree>
    <p:extLst>
      <p:ext uri="{BB962C8B-B14F-4D97-AF65-F5344CB8AC3E}">
        <p14:creationId xmlns:p14="http://schemas.microsoft.com/office/powerpoint/2010/main" val="41930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9DED-47BB-40DB-97BE-ED08A1B0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38179" cy="676275"/>
          </a:xfrm>
        </p:spPr>
        <p:txBody>
          <a:bodyPr>
            <a:normAutofit/>
          </a:bodyPr>
          <a:lstStyle/>
          <a:p>
            <a:r>
              <a:rPr lang="cs-CZ" dirty="0"/>
              <a:t>Podporované aktivity: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261D87-2100-43BA-8FAC-855E2918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1613"/>
            <a:ext cx="9423929" cy="4569749"/>
          </a:xfrm>
        </p:spPr>
        <p:txBody>
          <a:bodyPr>
            <a:normAutofit/>
          </a:bodyPr>
          <a:lstStyle/>
          <a:p>
            <a:r>
              <a:rPr lang="cs-CZ" sz="3000" dirty="0"/>
              <a:t>Infrastruktura základních škol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1455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42158-24DA-4E53-A0BF-8DED8CDB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cs-CZ" dirty="0"/>
              <a:t>Typy podporovaných projektů: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E726BC-5BC1-4D10-B0AC-AB0EB382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9095316" cy="554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Podpora infrastruktury pro základní vzdělávání v základních školách</a:t>
            </a:r>
          </a:p>
          <a:p>
            <a:r>
              <a:rPr lang="cs-CZ" b="1" dirty="0"/>
              <a:t>Stavební úpravy, pořízení vybavení pro zajištění rozvoje žáků v následujících klíčových kompetencích: v oblastech komunikace v cizích jazycích, v oblasti technických a řemeslných oborů, přírodních věd, ve schopnosti práce s digitálními technologiemi.</a:t>
            </a:r>
          </a:p>
          <a:p>
            <a:r>
              <a:rPr lang="cs-CZ" b="1" dirty="0"/>
              <a:t>Podpora sociální inkluze prostřednictvím stavebních úprav budov a učeben, školních poradenských pracovišť, pořízení vybavení a kompenzačních pomůcek a kompenzačního vybavení pro děti se SVP, nezbytných pro zajištění rovného přístupu ke vzdělávání sociálně vyloučeným osobám</a:t>
            </a:r>
          </a:p>
          <a:p>
            <a:r>
              <a:rPr lang="cs-CZ" b="1" dirty="0"/>
              <a:t>Zajištění vnitřní konektivity školy a připojení k internetu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Projektové záměry musí být v souladu s Místním akčním plánem vzdělávání (MAP) nebo Krajským akčním plánem vzdělávání (KAP). Projekt musí být uveden alespoň v jednom z těchto dokumentů.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20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75FE0-789E-42AB-B8B3-AC9F8D7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</p:spPr>
        <p:txBody>
          <a:bodyPr/>
          <a:lstStyle/>
          <a:p>
            <a:r>
              <a:rPr lang="cs-CZ" dirty="0"/>
              <a:t>Struktura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ED7BF0-BCB3-482B-A013-436B1632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4475"/>
            <a:ext cx="9066742" cy="520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Podíl financování z celkových způsobilých výdajů: </a:t>
            </a:r>
          </a:p>
          <a:p>
            <a:r>
              <a:rPr lang="cs-CZ" sz="2000" dirty="0"/>
              <a:t>EFRR 95 %</a:t>
            </a:r>
          </a:p>
          <a:p>
            <a:r>
              <a:rPr lang="cs-CZ" sz="2000" dirty="0"/>
              <a:t>příjemce 5 % </a:t>
            </a:r>
          </a:p>
        </p:txBody>
      </p:sp>
    </p:spTree>
    <p:extLst>
      <p:ext uri="{BB962C8B-B14F-4D97-AF65-F5344CB8AC3E}">
        <p14:creationId xmlns:p14="http://schemas.microsoft.com/office/powerpoint/2010/main" val="230847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75FE0-789E-42AB-B8B3-AC9F8D7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</p:spPr>
        <p:txBody>
          <a:bodyPr/>
          <a:lstStyle/>
          <a:p>
            <a:r>
              <a:rPr lang="cs-CZ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ED7BF0-BCB3-482B-A013-436B1632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1328738"/>
            <a:ext cx="9029700" cy="5529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/>
              <a:t>Způsobilé výdaje na hlavní aktivity projektu:</a:t>
            </a:r>
          </a:p>
          <a:p>
            <a:r>
              <a:rPr lang="cs-CZ" sz="1600" dirty="0"/>
              <a:t>Stavba</a:t>
            </a:r>
          </a:p>
          <a:p>
            <a:r>
              <a:rPr lang="cs-CZ" sz="1600" dirty="0"/>
              <a:t>Nákup pozemků a staveb</a:t>
            </a:r>
          </a:p>
          <a:p>
            <a:r>
              <a:rPr lang="pt-BR" sz="1600" dirty="0"/>
              <a:t>Pořízení vybavení</a:t>
            </a:r>
            <a:r>
              <a:rPr lang="cs-CZ" sz="1600" dirty="0"/>
              <a:t> </a:t>
            </a:r>
            <a:r>
              <a:rPr lang="pt-BR" sz="1600" dirty="0"/>
              <a:t>budov a zázemí</a:t>
            </a:r>
            <a:endParaRPr lang="cs-CZ" sz="1600" dirty="0"/>
          </a:p>
          <a:p>
            <a:r>
              <a:rPr lang="pt-BR" sz="1600" dirty="0"/>
              <a:t>Vnitřní</a:t>
            </a:r>
            <a:r>
              <a:rPr lang="cs-CZ" sz="1600" dirty="0"/>
              <a:t> </a:t>
            </a:r>
            <a:r>
              <a:rPr lang="pt-BR" sz="1600" dirty="0"/>
              <a:t>konektivita</a:t>
            </a:r>
            <a:r>
              <a:rPr lang="cs-CZ" sz="1600" dirty="0"/>
              <a:t> </a:t>
            </a:r>
            <a:r>
              <a:rPr lang="pt-BR" sz="1600" dirty="0"/>
              <a:t>a připojení k internetu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Způsobilé výdaje na vedlejší aktivity projektu:</a:t>
            </a:r>
          </a:p>
          <a:p>
            <a:pPr marL="0" indent="0">
              <a:buNone/>
            </a:pPr>
            <a:r>
              <a:rPr lang="cs-CZ" sz="1600" dirty="0"/>
              <a:t>demolice budov v areálu školy, jejichž odstranění souvisí s realizací projektu</a:t>
            </a:r>
          </a:p>
          <a:p>
            <a:pPr marL="0" indent="0">
              <a:buNone/>
            </a:pPr>
            <a:r>
              <a:rPr lang="cs-CZ" sz="1600" dirty="0"/>
              <a:t>pořízení bezpečnostních prvků a zařízení u vstupu do budovy (např. elektronické zabezpečení vstupu do budovy)</a:t>
            </a:r>
          </a:p>
          <a:p>
            <a:pPr marL="0" indent="0">
              <a:buNone/>
            </a:pPr>
            <a:r>
              <a:rPr lang="cs-CZ" sz="1600" dirty="0"/>
              <a:t>úpravy venkovního prostranství v areálu zařízení ZŠ (zeleň, přístupové cesty v areálu školy/školského zařízení, oplocení, parkové úpravy, pořízení a obnova mobiliáře, např. lavičky) a přístřešky nevyžadující stavební povolení</a:t>
            </a:r>
          </a:p>
          <a:p>
            <a:pPr marL="0" indent="0">
              <a:buNone/>
            </a:pPr>
            <a:r>
              <a:rPr lang="cs-CZ" sz="1600" dirty="0"/>
              <a:t>zabezpečení výstavby (technický dozor investora, BOZP, autorský dozor)</a:t>
            </a:r>
          </a:p>
          <a:p>
            <a:pPr marL="0" indent="0">
              <a:buNone/>
            </a:pPr>
            <a:r>
              <a:rPr lang="cs-CZ" sz="1600" dirty="0"/>
              <a:t>projektová dokumentace stavby, EIA,</a:t>
            </a:r>
          </a:p>
          <a:p>
            <a:pPr marL="0" indent="0">
              <a:buNone/>
            </a:pPr>
            <a:r>
              <a:rPr lang="cs-CZ" sz="1600" dirty="0"/>
              <a:t>pořízení služeb bezprostředně souvisejících s realizací projektu (příprava a realizace zadávacích a výběrových řízení, zpracování studie proveditelnosti)</a:t>
            </a:r>
          </a:p>
          <a:p>
            <a:pPr marL="0" indent="0">
              <a:buNone/>
            </a:pPr>
            <a:r>
              <a:rPr lang="cs-CZ" sz="1600" dirty="0"/>
              <a:t>nákup služeb, které jsou součástí pořízení dlouhodobého hmotného a nehmotného majetku, nejsou-li tyto služby součástí pořizovací ceny vybavení</a:t>
            </a:r>
          </a:p>
          <a:p>
            <a:pPr marL="0" indent="0">
              <a:buNone/>
            </a:pPr>
            <a:r>
              <a:rPr lang="cs-CZ" sz="1600" dirty="0"/>
              <a:t>povinná publicita (viz kap. 13 Obecných pravidel),</a:t>
            </a:r>
          </a:p>
        </p:txBody>
      </p:sp>
    </p:spTree>
    <p:extLst>
      <p:ext uri="{BB962C8B-B14F-4D97-AF65-F5344CB8AC3E}">
        <p14:creationId xmlns:p14="http://schemas.microsoft.com/office/powerpoint/2010/main" val="422040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75FE0-789E-42AB-B8B3-AC9F8D7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</p:spPr>
        <p:txBody>
          <a:bodyPr/>
          <a:lstStyle/>
          <a:p>
            <a:r>
              <a:rPr lang="cs-CZ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ED7BF0-BCB3-482B-A013-436B1632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1328738"/>
            <a:ext cx="9029700" cy="5529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Způsobilé výdaje na vedlejší aktivity projektu:</a:t>
            </a:r>
          </a:p>
          <a:p>
            <a:r>
              <a:rPr lang="cs-CZ" sz="1600" dirty="0"/>
              <a:t>demolice budov v areálu školy, jejichž odstranění souvisí s realizací projektu</a:t>
            </a:r>
          </a:p>
          <a:p>
            <a:r>
              <a:rPr lang="cs-CZ" sz="1600" dirty="0"/>
              <a:t>pořízení bezpečnostních prvků a zařízení u vstupu do budovy (např. elektronické zabezpečení vstupu do budovy)</a:t>
            </a:r>
          </a:p>
          <a:p>
            <a:r>
              <a:rPr lang="cs-CZ" sz="1600" dirty="0"/>
              <a:t>úpravy venkovního prostranství v areálu zařízení ZŠ (zeleň, přístupové cesty v areálu školy/školského zařízení, oplocení, parkové úpravy, pořízení a obnova mobiliáře, např. lavičky) a přístřešky nevyžadující stavební povolení</a:t>
            </a:r>
          </a:p>
          <a:p>
            <a:r>
              <a:rPr lang="cs-CZ" sz="1600" dirty="0"/>
              <a:t>zabezpečení výstavby (technický dozor investora, BOZP, autorský dozor)</a:t>
            </a:r>
          </a:p>
          <a:p>
            <a:r>
              <a:rPr lang="cs-CZ" sz="1600" dirty="0"/>
              <a:t>projektová dokumentace stavby, EIA,</a:t>
            </a:r>
          </a:p>
          <a:p>
            <a:r>
              <a:rPr lang="cs-CZ" sz="1600" dirty="0"/>
              <a:t>pořízení služeb bezprostředně souvisejících s realizací projektu (příprava a realizace zadávacích a výběrových řízení, zpracování studie proveditelnosti)</a:t>
            </a:r>
          </a:p>
          <a:p>
            <a:r>
              <a:rPr lang="cs-CZ" sz="1600" dirty="0"/>
              <a:t>nákup služeb, které jsou součástí pořízení dlouhodobého hmotného a nehmotného majetku, nejsou-li tyto služby součástí pořizovací ceny vybavení</a:t>
            </a:r>
          </a:p>
          <a:p>
            <a:r>
              <a:rPr lang="cs-CZ" sz="1600" dirty="0"/>
              <a:t>povinná publicita (viz kap. 13 Obecných pravidel)</a:t>
            </a:r>
          </a:p>
        </p:txBody>
      </p:sp>
    </p:spTree>
    <p:extLst>
      <p:ext uri="{BB962C8B-B14F-4D97-AF65-F5344CB8AC3E}">
        <p14:creationId xmlns:p14="http://schemas.microsoft.com/office/powerpoint/2010/main" val="273800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5C0CE-9F4B-437C-B01A-D4D9C24D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cs-CZ" dirty="0"/>
              <a:t>Povinné přílohy: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38438-4C58-4A7B-9A88-A97FCB1E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7300"/>
            <a:ext cx="10666941" cy="57721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1 - Plná moc</a:t>
            </a:r>
          </a:p>
          <a:p>
            <a:r>
              <a:rPr lang="cs-CZ" dirty="0"/>
              <a:t>2 - Zadávací a výběrové řízení</a:t>
            </a:r>
          </a:p>
          <a:p>
            <a:r>
              <a:rPr lang="cs-CZ" dirty="0"/>
              <a:t>3 - Doklady o právní subjektivitě žadatele</a:t>
            </a:r>
          </a:p>
          <a:p>
            <a:r>
              <a:rPr lang="cs-CZ" dirty="0"/>
              <a:t>4 - Výpis z rejstříku trestů statutárního zástupce – příloha zrušena</a:t>
            </a:r>
          </a:p>
          <a:p>
            <a:r>
              <a:rPr lang="cs-CZ" dirty="0"/>
              <a:t>5 - Studie proveditelnosti</a:t>
            </a:r>
          </a:p>
          <a:p>
            <a:r>
              <a:rPr lang="cs-CZ" dirty="0"/>
              <a:t>6 - Doklad o prokázání právních vztahů k majetku, který je předmětem projektu</a:t>
            </a:r>
          </a:p>
          <a:p>
            <a:r>
              <a:rPr lang="cs-CZ" dirty="0"/>
              <a:t>7 - Územní rozhodnutí s nabytím právní moci nebo územní souhlas nebo účinná veřejnoprávní smlouva nahrazující územní řízení</a:t>
            </a:r>
          </a:p>
          <a:p>
            <a:r>
              <a:rPr lang="cs-CZ" dirty="0"/>
              <a:t>8 - Žádost o stavební povolení nebo ohlášení, případně stavební povolení s nabytím právní moci nebo souhlas s provedením ohlášeného stavebního záměru nebo veřejnoprávní smlouva nahrazující stavební povolení</a:t>
            </a:r>
          </a:p>
          <a:p>
            <a:r>
              <a:rPr lang="cs-CZ" dirty="0"/>
              <a:t>9 - Projektová dokumentace pro vydání stavebního povolení nebo pro ohlášení stavby</a:t>
            </a:r>
          </a:p>
          <a:p>
            <a:r>
              <a:rPr lang="cs-CZ" dirty="0"/>
              <a:t>10 - Položkový rozpočet stavby</a:t>
            </a:r>
          </a:p>
          <a:p>
            <a:r>
              <a:rPr lang="cs-CZ" dirty="0"/>
              <a:t>11 - Výpočet čistých jiných peněžních příjmů</a:t>
            </a:r>
          </a:p>
          <a:p>
            <a:r>
              <a:rPr lang="cs-CZ" dirty="0"/>
              <a:t>12 - Čestné prohlášení o skutečném majiteli</a:t>
            </a:r>
          </a:p>
          <a:p>
            <a:r>
              <a:rPr lang="cs-CZ" dirty="0"/>
              <a:t>13 - Výpis z Rejstříku škol a školských zařízení</a:t>
            </a:r>
          </a:p>
          <a:p>
            <a:r>
              <a:rPr lang="cs-CZ" dirty="0">
                <a:solidFill>
                  <a:schemeClr val="tx1"/>
                </a:solidFill>
              </a:rPr>
              <a:t>14 - Čestné prohlášení žadatele, že pro realizaci projektu (či jeho jednotlivé části) není vyžadováno stavební povolení, ohlášení stavby ani jiné opatření stavebního úřadu</a:t>
            </a:r>
          </a:p>
        </p:txBody>
      </p:sp>
    </p:spTree>
    <p:extLst>
      <p:ext uri="{BB962C8B-B14F-4D97-AF65-F5344CB8AC3E}">
        <p14:creationId xmlns:p14="http://schemas.microsoft.com/office/powerpoint/2010/main" val="240519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03B39-E45C-4791-BE25-C08F85CD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318782"/>
            <a:ext cx="8688076" cy="847288"/>
          </a:xfrm>
        </p:spPr>
        <p:txBody>
          <a:bodyPr>
            <a:normAutofit/>
          </a:bodyPr>
          <a:lstStyle/>
          <a:p>
            <a:r>
              <a:rPr lang="cs-CZ" dirty="0"/>
              <a:t>Indikátory: </a:t>
            </a:r>
            <a:br>
              <a:rPr lang="cs-CZ" dirty="0"/>
            </a:br>
            <a:endParaRPr lang="cs-CZ" sz="13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1E834-89B7-4A91-A734-6C3DD72C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" y="1862356"/>
            <a:ext cx="10475650" cy="4795619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5 00 00 - Počet podpořených vzdělávacích zařízení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5 00 01 - Kapacita podporovaných zařízení péče o děti nebo vzdělávacích zařízení</a:t>
            </a:r>
          </a:p>
        </p:txBody>
      </p:sp>
    </p:spTree>
    <p:extLst>
      <p:ext uri="{BB962C8B-B14F-4D97-AF65-F5344CB8AC3E}">
        <p14:creationId xmlns:p14="http://schemas.microsoft.com/office/powerpoint/2010/main" val="117420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C581B-909A-461B-AFAF-83398288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</p:spPr>
        <p:txBody>
          <a:bodyPr/>
          <a:lstStyle/>
          <a:p>
            <a:r>
              <a:rPr lang="cs-CZ" dirty="0"/>
              <a:t>Příjmy projektu: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BD3276-13C5-48DB-8D1A-042423C3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739"/>
            <a:ext cx="8123766" cy="4657723"/>
          </a:xfrm>
        </p:spPr>
        <p:txBody>
          <a:bodyPr>
            <a:normAutofit/>
          </a:bodyPr>
          <a:lstStyle/>
          <a:p>
            <a:r>
              <a:rPr lang="cs-CZ" sz="2000" b="1" dirty="0"/>
              <a:t>Specifická pravidla výzvy </a:t>
            </a:r>
            <a:r>
              <a:rPr lang="sv-SE" sz="2000" b="1" dirty="0"/>
              <a:t>kapitola 3.2.</a:t>
            </a:r>
            <a:r>
              <a:rPr lang="cs-CZ" sz="2000" b="1" dirty="0"/>
              <a:t>9:</a:t>
            </a:r>
          </a:p>
          <a:p>
            <a:pPr lvl="1"/>
            <a:r>
              <a:rPr lang="cs-CZ" sz="2000" dirty="0"/>
              <a:t>Příjemci mohou inkasovat platby za služby, popř. za prodej/pronájem pozemků, budov a staveb díky realizaci projektu.</a:t>
            </a:r>
          </a:p>
          <a:p>
            <a:pPr lvl="1"/>
            <a:r>
              <a:rPr lang="cs-CZ" sz="2000" dirty="0"/>
              <a:t>Projekty vytvářející příjmy podle čl. 61 nařízení Evropského parlamentu a Rady (EU) č. 1303/2013 ze dne 17. prosince 2013 (tzv. Obecné nařízení) </a:t>
            </a:r>
          </a:p>
          <a:p>
            <a:pPr lvl="2"/>
            <a:r>
              <a:rPr lang="cs-CZ" sz="1800" dirty="0"/>
              <a:t>Celkové způsobilé výdaje, uvedené v žádosti o podporu, přesahují 20 mil. Kč.</a:t>
            </a:r>
          </a:p>
          <a:p>
            <a:pPr lvl="2"/>
            <a:r>
              <a:rPr lang="cs-CZ" sz="1800" dirty="0"/>
              <a:t>Projekt vytváří tzv. čisté příjmy po dokončení. Příjmy projektu pocházejí z plateb hrazených za služby (např. školné, poplatky za zájmové aktivity) nebo za prodej/pronájem pozemků, budov a staveb a lze je předem odhadnout.</a:t>
            </a:r>
          </a:p>
        </p:txBody>
      </p:sp>
    </p:spTree>
    <p:extLst>
      <p:ext uri="{BB962C8B-B14F-4D97-AF65-F5344CB8AC3E}">
        <p14:creationId xmlns:p14="http://schemas.microsoft.com/office/powerpoint/2010/main" val="229284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96C7C-EC18-4C3B-BE26-7BEE618F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cs-CZ" dirty="0"/>
              <a:t>Program semináře: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CC6888-F806-450A-B88D-11BFA653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3063"/>
            <a:ext cx="8596668" cy="4398299"/>
          </a:xfrm>
        </p:spPr>
        <p:txBody>
          <a:bodyPr>
            <a:normAutofit/>
          </a:bodyPr>
          <a:lstStyle/>
          <a:p>
            <a:pPr lvl="0"/>
            <a:r>
              <a:rPr lang="cs-CZ" sz="2400" b="1" dirty="0">
                <a:solidFill>
                  <a:srgbClr val="0070C0"/>
                </a:solidFill>
              </a:rPr>
              <a:t>Představení 8. výzvy IROP – „ZÁKLADNÍ ŠKOLY“:</a:t>
            </a:r>
            <a:endParaRPr lang="cs-CZ" sz="2400" dirty="0">
              <a:solidFill>
                <a:srgbClr val="0070C0"/>
              </a:solidFill>
            </a:endParaRP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Oprávnění žadatelé, věcné zaměření výzvy, povinné přílohy, způsobilost výdajů atd.</a:t>
            </a:r>
            <a:endParaRPr lang="cs-CZ" sz="2400" dirty="0">
              <a:solidFill>
                <a:srgbClr val="0070C0"/>
              </a:solidFill>
            </a:endParaRP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Proces hodnocení a výběr projektů (kritéria formálních náležitostí a přijatelnosti, kritéria věcného hodnocení)</a:t>
            </a:r>
            <a:endParaRPr lang="cs-CZ" sz="2400" dirty="0">
              <a:solidFill>
                <a:srgbClr val="0070C0"/>
              </a:solidFill>
            </a:endParaRP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Pravidla pro zadávání veřejných zakázek</a:t>
            </a:r>
            <a:endParaRPr lang="cs-CZ" sz="2400" dirty="0">
              <a:solidFill>
                <a:srgbClr val="0070C0"/>
              </a:solidFill>
            </a:endParaRP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Postup při zadávání žádosti o podporu v systému MS2014+</a:t>
            </a:r>
            <a:endParaRPr lang="cs-CZ" sz="2400" dirty="0">
              <a:solidFill>
                <a:srgbClr val="0070C0"/>
              </a:solidFill>
            </a:endParaRPr>
          </a:p>
          <a:p>
            <a:pPr lvl="0"/>
            <a:r>
              <a:rPr lang="cs-CZ" sz="2400" b="1" dirty="0">
                <a:solidFill>
                  <a:srgbClr val="0070C0"/>
                </a:solidFill>
              </a:rPr>
              <a:t>Dotazy, diskuse a závěr</a:t>
            </a:r>
            <a:endParaRPr lang="cs-CZ" sz="2400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46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DCEE3-F74E-4805-9C84-2087133D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3A0E4-4CD7-4EA3-B35A-9AD7FFFB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8751"/>
            <a:ext cx="8596668" cy="4819650"/>
          </a:xfrm>
        </p:spPr>
        <p:txBody>
          <a:bodyPr>
            <a:normAutofit/>
          </a:bodyPr>
          <a:lstStyle/>
          <a:p>
            <a:r>
              <a:rPr lang="cs-CZ" sz="2000" b="1" dirty="0"/>
              <a:t>Specifická pravidla výzvy </a:t>
            </a:r>
            <a:r>
              <a:rPr lang="sv-SE" sz="2000" b="1" dirty="0"/>
              <a:t>kapitola 3.2.</a:t>
            </a:r>
            <a:r>
              <a:rPr lang="cs-CZ" sz="2000" b="1" dirty="0"/>
              <a:t>10:</a:t>
            </a:r>
          </a:p>
          <a:p>
            <a:r>
              <a:rPr lang="cs-CZ" sz="2000" dirty="0"/>
              <a:t>Podpořeny budou projekty nezakládající veřejnou podporu ve smyslu článku 107 odst. 1 Smlouvy o fungování Evropské unie. </a:t>
            </a:r>
          </a:p>
        </p:txBody>
      </p:sp>
    </p:spTree>
    <p:extLst>
      <p:ext uri="{BB962C8B-B14F-4D97-AF65-F5344CB8AC3E}">
        <p14:creationId xmlns:p14="http://schemas.microsoft.com/office/powerpoint/2010/main" val="132543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616FC-3F2C-4D4F-BBEE-C4C86378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</p:spPr>
        <p:txBody>
          <a:bodyPr/>
          <a:lstStyle/>
          <a:p>
            <a:r>
              <a:rPr lang="cs-CZ" dirty="0"/>
              <a:t>Udržitelnost projektu: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FBF825-54DB-43C1-A9BC-5A994ADC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3037"/>
            <a:ext cx="8596668" cy="4598325"/>
          </a:xfrm>
        </p:spPr>
        <p:txBody>
          <a:bodyPr>
            <a:normAutofit/>
          </a:bodyPr>
          <a:lstStyle/>
          <a:p>
            <a:r>
              <a:rPr lang="cs-CZ" sz="2000" dirty="0"/>
              <a:t>Doba udržitelnosti je stanovená na pět let od provedení poslední platby příjemci ze strany ŘO IROP, tzn. od data nastavení stavu „Projekt finančně ukončen ze strany ŘO“ v MS2014+. </a:t>
            </a:r>
          </a:p>
          <a:p>
            <a:r>
              <a:rPr lang="cs-CZ" sz="2000" dirty="0"/>
              <a:t>U příjemců typu OSS a PO OSS bude stav nastaven po schválení závěrečné </a:t>
            </a:r>
            <a:r>
              <a:rPr lang="cs-CZ" sz="2000" dirty="0" err="1"/>
              <a:t>ŽoP</a:t>
            </a:r>
            <a:r>
              <a:rPr lang="cs-CZ" sz="2000" dirty="0"/>
              <a:t> ve 2. stupni. CRR informuje příjemce o zahájení doby udržitelnosti.</a:t>
            </a:r>
          </a:p>
        </p:txBody>
      </p:sp>
    </p:spTree>
    <p:extLst>
      <p:ext uri="{BB962C8B-B14F-4D97-AF65-F5344CB8AC3E}">
        <p14:creationId xmlns:p14="http://schemas.microsoft.com/office/powerpoint/2010/main" val="157280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710B-9D72-434B-9C1C-C5381448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814513"/>
            <a:ext cx="10101263" cy="3586161"/>
          </a:xfrm>
        </p:spPr>
        <p:txBody>
          <a:bodyPr>
            <a:noAutofit/>
          </a:bodyPr>
          <a:lstStyle/>
          <a:p>
            <a:r>
              <a:rPr lang="cs-CZ" sz="8000" dirty="0"/>
              <a:t>PROCES HODNOCENÍ A VÝBĚR PROJEKTŮ</a:t>
            </a:r>
          </a:p>
        </p:txBody>
      </p:sp>
    </p:spTree>
    <p:extLst>
      <p:ext uri="{BB962C8B-B14F-4D97-AF65-F5344CB8AC3E}">
        <p14:creationId xmlns:p14="http://schemas.microsoft.com/office/powerpoint/2010/main" val="321214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619D9A-0282-499D-BFC5-ED60BE0F3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0" y="390618"/>
            <a:ext cx="9558826" cy="5912527"/>
          </a:xfrm>
        </p:spPr>
      </p:pic>
    </p:spTree>
    <p:extLst>
      <p:ext uri="{BB962C8B-B14F-4D97-AF65-F5344CB8AC3E}">
        <p14:creationId xmlns:p14="http://schemas.microsoft.com/office/powerpoint/2010/main" val="385075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869B0-8AD0-45C4-8D27-48AEA905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3488"/>
          </a:xfrm>
        </p:spPr>
        <p:txBody>
          <a:bodyPr>
            <a:normAutofit/>
          </a:bodyPr>
          <a:lstStyle/>
          <a:p>
            <a:r>
              <a:rPr lang="cs-CZ" dirty="0"/>
              <a:t>Proces hodnocení a výběr projektů</a:t>
            </a:r>
            <a:br>
              <a:rPr lang="cs-CZ" dirty="0"/>
            </a:br>
            <a:r>
              <a:rPr lang="cs-CZ" sz="1800" dirty="0">
                <a:solidFill>
                  <a:schemeClr val="tx1"/>
                </a:solidFill>
              </a:rPr>
              <a:t>Ve Specifických pravidlech, kapitola 5.</a:t>
            </a:r>
            <a:endParaRPr lang="cs-CZ" sz="1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E4EB67-D88F-4333-AED0-B4676E03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3062"/>
            <a:ext cx="8596668" cy="5214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/>
              <a:t>Postup:</a:t>
            </a:r>
          </a:p>
          <a:p>
            <a:r>
              <a:rPr lang="cs-CZ" b="1" dirty="0"/>
              <a:t>1. MAS Rožnovsko, z.s.:</a:t>
            </a:r>
          </a:p>
          <a:p>
            <a:pPr lvl="1"/>
            <a:r>
              <a:rPr lang="cs-CZ" dirty="0"/>
              <a:t>Kritéria přijatelnosti a formálních náležitostí</a:t>
            </a:r>
          </a:p>
          <a:p>
            <a:pPr lvl="1"/>
            <a:r>
              <a:rPr lang="cs-CZ" dirty="0"/>
              <a:t>Kritéria věcného hodnocení (Výběrová Komise)</a:t>
            </a:r>
          </a:p>
          <a:p>
            <a:pPr lvl="1"/>
            <a:r>
              <a:rPr lang="cs-CZ" dirty="0"/>
              <a:t>Výběr projektů (Programový výbor)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2</a:t>
            </a:r>
            <a:r>
              <a:rPr lang="cs-CZ" b="1" dirty="0"/>
              <a:t>. Centrum pro regionální rozvoj (CRR):</a:t>
            </a:r>
          </a:p>
          <a:p>
            <a:pPr lvl="1"/>
            <a:r>
              <a:rPr lang="cs-CZ" dirty="0"/>
              <a:t>Kritéria pro závěrečné ověření způsobilosti (Specifická pravidla, kap. 5.2)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3. Řídící orgán (ŘO IROP):</a:t>
            </a:r>
          </a:p>
          <a:p>
            <a:pPr lvl="1"/>
            <a:r>
              <a:rPr lang="cs-CZ" dirty="0"/>
              <a:t>Výběr projektů vedením ŘO IROP</a:t>
            </a:r>
          </a:p>
          <a:p>
            <a:pPr lvl="1"/>
            <a:r>
              <a:rPr lang="cs-CZ" dirty="0"/>
              <a:t>Příprava a vydání právního aktu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Proces hodnocení formálních náležitostí a přijatelnosti a věcného hodnocení je součástí Interních postupů MAS, které jsou k nahlédnutí </a:t>
            </a:r>
            <a:r>
              <a:rPr lang="cs-CZ" dirty="0">
                <a:hlinkClick r:id="rId2"/>
              </a:rPr>
              <a:t>ZDE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369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ED438-498F-42C4-B026-14713437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9600"/>
            <a:ext cx="10102788" cy="979503"/>
          </a:xfrm>
        </p:spPr>
        <p:txBody>
          <a:bodyPr/>
          <a:lstStyle/>
          <a:p>
            <a:r>
              <a:rPr lang="cs-CZ" dirty="0"/>
              <a:t>Diagram procesu hodnocení a výběru projektů: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30FB70C-A903-4191-A110-0083E0F9E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874" y="1347268"/>
            <a:ext cx="6643566" cy="49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64727-7AF6-4AF9-BEA1-751D9464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KONTROLA FORMÁLNÍCH NÁLEŽITOSTÍ A PŘIJATELNOSTI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77B51-AE6D-4D51-9820-303017AA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57779"/>
            <a:ext cx="9505353" cy="4283583"/>
          </a:xfrm>
        </p:spPr>
        <p:txBody>
          <a:bodyPr/>
          <a:lstStyle/>
          <a:p>
            <a:endParaRPr lang="cs-CZ" dirty="0"/>
          </a:p>
          <a:p>
            <a:r>
              <a:rPr lang="cs-CZ" sz="2400" b="1" dirty="0"/>
              <a:t>Kritéria FORMÁLNÍCH NÁLEŽITOSTÍ - NAPRAVITELNÁ </a:t>
            </a:r>
          </a:p>
          <a:p>
            <a:endParaRPr lang="cs-CZ" sz="2400" b="1" dirty="0"/>
          </a:p>
          <a:p>
            <a:r>
              <a:rPr lang="cs-CZ" sz="2400" b="1" dirty="0"/>
              <a:t>Kritéria OBECNÁ KRITÉRIA PŘIJATELNOSTI - NENAPRAVITELNÁ </a:t>
            </a:r>
          </a:p>
          <a:p>
            <a:endParaRPr lang="cs-CZ" sz="2400" b="1" dirty="0"/>
          </a:p>
          <a:p>
            <a:r>
              <a:rPr lang="cs-CZ" sz="2400" b="1" dirty="0"/>
              <a:t>Kritéria OBECNÁ KRITÉRIA PŘIJATELNOSTI – NAPRAVITELNÁ</a:t>
            </a:r>
          </a:p>
          <a:p>
            <a:endParaRPr lang="cs-CZ" sz="2400" b="1" dirty="0"/>
          </a:p>
          <a:p>
            <a:r>
              <a:rPr lang="cs-CZ" sz="2400" b="1" dirty="0"/>
              <a:t>Kritéria SPECIFICKÁ KRITÉRIA PŘIJATELNOSTI - NAPRAVITELNÁ </a:t>
            </a:r>
          </a:p>
        </p:txBody>
      </p:sp>
    </p:spTree>
    <p:extLst>
      <p:ext uri="{BB962C8B-B14F-4D97-AF65-F5344CB8AC3E}">
        <p14:creationId xmlns:p14="http://schemas.microsoft.com/office/powerpoint/2010/main" val="104139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E3263-28BD-46DD-8410-7F759734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2888"/>
            <a:ext cx="8596668" cy="110013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Kritéria VĚCNÉHO HODNOCENÍ: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19353C-55E9-4CB6-9772-7A2EE9BE0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852256"/>
            <a:ext cx="9820511" cy="576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Viz příloha č. 2 výzvy:</a:t>
            </a:r>
          </a:p>
          <a:p>
            <a:r>
              <a:rPr lang="cs-CZ" dirty="0" err="1"/>
              <a:t>MAS_Rožnovsko_výzva</a:t>
            </a:r>
            <a:r>
              <a:rPr lang="cs-CZ" dirty="0"/>
              <a:t> č. 8_final03-Příloha č.2_Kritéria VH</a:t>
            </a:r>
          </a:p>
        </p:txBody>
      </p:sp>
    </p:spTree>
    <p:extLst>
      <p:ext uri="{BB962C8B-B14F-4D97-AF65-F5344CB8AC3E}">
        <p14:creationId xmlns:p14="http://schemas.microsoft.com/office/powerpoint/2010/main" val="41790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9C02F-E150-42FF-8815-DDF4094B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cs-CZ" dirty="0"/>
              <a:t>Shrnutí hodnocení MAS: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449AF-78E2-4FE6-BC02-DEAED6FC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7337"/>
            <a:ext cx="8596668" cy="4484025"/>
          </a:xfrm>
        </p:spPr>
        <p:txBody>
          <a:bodyPr>
            <a:normAutofit/>
          </a:bodyPr>
          <a:lstStyle/>
          <a:p>
            <a:r>
              <a:rPr lang="cs-CZ" sz="2000" b="1" u="sng" dirty="0"/>
              <a:t>Postup hodnocení MAS:</a:t>
            </a:r>
          </a:p>
          <a:p>
            <a:r>
              <a:rPr lang="cs-CZ" sz="2000" dirty="0"/>
              <a:t>Hodnocení formálních náležitostí a přijatelnosti provádí </a:t>
            </a:r>
            <a:r>
              <a:rPr lang="cs-CZ" sz="2000" dirty="0">
                <a:solidFill>
                  <a:srgbClr val="FF0000"/>
                </a:solidFill>
              </a:rPr>
              <a:t>pracovníci kanceláře MAS Rožnovsko</a:t>
            </a:r>
            <a:r>
              <a:rPr lang="cs-CZ" sz="2000" dirty="0"/>
              <a:t>. Věcné hodnocení provádí </a:t>
            </a:r>
            <a:r>
              <a:rPr lang="cs-CZ" sz="2000" dirty="0">
                <a:solidFill>
                  <a:srgbClr val="FF0000"/>
                </a:solidFill>
              </a:rPr>
              <a:t>Výběrová komise </a:t>
            </a:r>
            <a:r>
              <a:rPr lang="cs-CZ" sz="2000" dirty="0"/>
              <a:t>MAS Rožnovsko jakožto výběrový orgán. </a:t>
            </a:r>
            <a:r>
              <a:rPr lang="cs-CZ" sz="2000" dirty="0">
                <a:solidFill>
                  <a:srgbClr val="FF0000"/>
                </a:solidFill>
              </a:rPr>
              <a:t>Programový výbor </a:t>
            </a:r>
            <a:r>
              <a:rPr lang="cs-CZ" sz="2000" dirty="0"/>
              <a:t>MAS Rožnovsko jakožto rozhodovací orgán vybírá projekty k realizaci a stanovuje výši alokace na projekty na základě návrhu výběrové komise.</a:t>
            </a:r>
          </a:p>
          <a:p>
            <a:endParaRPr lang="cs-CZ" dirty="0"/>
          </a:p>
          <a:p>
            <a:r>
              <a:rPr lang="cs-CZ" sz="3000" dirty="0"/>
              <a:t>Minimální bodová hranice pro splnění věcného hodnocení je 25</a:t>
            </a:r>
            <a:r>
              <a:rPr lang="cs-CZ" sz="3000" b="1" dirty="0">
                <a:solidFill>
                  <a:srgbClr val="FF0000"/>
                </a:solidFill>
              </a:rPr>
              <a:t> bodů </a:t>
            </a:r>
            <a:r>
              <a:rPr lang="cs-CZ" sz="3000" b="1" dirty="0"/>
              <a:t>z 50 bodů.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79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DE2CA-E9DE-400C-BF0E-5A97A3C8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7338"/>
            <a:ext cx="9958388" cy="4629150"/>
          </a:xfrm>
        </p:spPr>
        <p:txBody>
          <a:bodyPr>
            <a:noAutofit/>
          </a:bodyPr>
          <a:lstStyle/>
          <a:p>
            <a:pPr algn="ctr"/>
            <a:r>
              <a:rPr lang="cs-CZ" sz="8000" dirty="0"/>
              <a:t>PRAVIDLA PRO </a:t>
            </a:r>
            <a:br>
              <a:rPr lang="cs-CZ" sz="8000" dirty="0"/>
            </a:br>
            <a:r>
              <a:rPr lang="cs-CZ" sz="8000" dirty="0"/>
              <a:t>ZADÁVÁNÍ </a:t>
            </a:r>
            <a:br>
              <a:rPr lang="cs-CZ" sz="8000" dirty="0"/>
            </a:br>
            <a:r>
              <a:rPr lang="cs-CZ" sz="8000" dirty="0"/>
              <a:t>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77716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D20B0-7996-4EAD-8442-83083479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00313"/>
            <a:ext cx="10181166" cy="1400175"/>
          </a:xfrm>
        </p:spPr>
        <p:txBody>
          <a:bodyPr>
            <a:noAutofit/>
          </a:bodyPr>
          <a:lstStyle/>
          <a:p>
            <a:r>
              <a:rPr lang="cs-CZ" sz="8000" dirty="0"/>
              <a:t>PŘEDSTAVENÍ VÝZVY</a:t>
            </a:r>
          </a:p>
        </p:txBody>
      </p:sp>
    </p:spTree>
    <p:extLst>
      <p:ext uri="{BB962C8B-B14F-4D97-AF65-F5344CB8AC3E}">
        <p14:creationId xmlns:p14="http://schemas.microsoft.com/office/powerpoint/2010/main" val="2739893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9F912-4076-4204-8847-F3E9FA64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Zadávání veřejných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A41054-BEB8-4A7E-8E5C-6ADAF57F2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09666" cy="3880773"/>
          </a:xfrm>
        </p:spPr>
        <p:txBody>
          <a:bodyPr>
            <a:noAutofit/>
          </a:bodyPr>
          <a:lstStyle/>
          <a:p>
            <a:r>
              <a:rPr lang="cs-CZ" sz="3000" dirty="0"/>
              <a:t>Zákon č. 134/2016 Sb., o zadávání veřejných zakázek, ve znění pozdějších předpisů</a:t>
            </a:r>
          </a:p>
          <a:p>
            <a:endParaRPr lang="cs-CZ" sz="3000" dirty="0"/>
          </a:p>
          <a:p>
            <a:r>
              <a:rPr lang="cs-CZ" sz="3000" dirty="0"/>
              <a:t>Metodický pokyn pro oblast zadávání veřejných zakázek programové období 2014 – 2020 (MP) – Příloha P3 Obecných pravidel</a:t>
            </a:r>
          </a:p>
          <a:p>
            <a:endParaRPr lang="cs-CZ" sz="3000" dirty="0"/>
          </a:p>
          <a:p>
            <a:r>
              <a:rPr lang="cs-CZ" sz="3000" dirty="0"/>
              <a:t>Obecná pravidla pro žadatele a příjemce</a:t>
            </a:r>
          </a:p>
        </p:txBody>
      </p:sp>
    </p:spTree>
    <p:extLst>
      <p:ext uri="{BB962C8B-B14F-4D97-AF65-F5344CB8AC3E}">
        <p14:creationId xmlns:p14="http://schemas.microsoft.com/office/powerpoint/2010/main" val="138466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4A933-E38E-45C3-BB03-F45236D1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vkládání veřejných zakázek do systému MS2014+: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E92690C-0597-43CA-B70C-8F917158D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8" y="1805799"/>
            <a:ext cx="6576630" cy="324640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74957E-9D7F-4EBF-A053-876EA5AA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55" y="1930400"/>
            <a:ext cx="2262912" cy="469989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FD41C0-B56B-4DF6-80B3-8A3E33280757}"/>
              </a:ext>
            </a:extLst>
          </p:cNvPr>
          <p:cNvSpPr txBox="1"/>
          <p:nvPr/>
        </p:nvSpPr>
        <p:spPr>
          <a:xfrm>
            <a:off x="816746" y="4900474"/>
            <a:ext cx="5830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rgbClr val="FF0000"/>
                </a:solidFill>
              </a:rPr>
              <a:t>Důležité upozornění:</a:t>
            </a:r>
          </a:p>
          <a:p>
            <a:r>
              <a:rPr lang="cs-CZ" dirty="0"/>
              <a:t>Veřejné zakázky se vyplňují samostatně. Po podání žádosti o dotaci </a:t>
            </a:r>
            <a:r>
              <a:rPr lang="cs-CZ" dirty="0">
                <a:solidFill>
                  <a:srgbClr val="FF0000"/>
                </a:solidFill>
              </a:rPr>
              <a:t>NEZAPOMEŇTE FINALIZOVAT a poté PODAT všechny veřejné zakázky </a:t>
            </a:r>
            <a:r>
              <a:rPr lang="cs-CZ" dirty="0"/>
              <a:t>vložené do systému.</a:t>
            </a:r>
          </a:p>
          <a:p>
            <a:r>
              <a:rPr lang="cs-CZ" dirty="0"/>
              <a:t>Žadatelé na to často zapomínají a nám se pak zakázka v systému nezobrazí pro kontrolu a musíme je k tomu vyzývat.</a:t>
            </a:r>
          </a:p>
        </p:txBody>
      </p:sp>
    </p:spTree>
    <p:extLst>
      <p:ext uri="{BB962C8B-B14F-4D97-AF65-F5344CB8AC3E}">
        <p14:creationId xmlns:p14="http://schemas.microsoft.com/office/powerpoint/2010/main" val="318755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4451D-DD49-45C9-9CB9-081C9156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672"/>
            <a:ext cx="10629899" cy="5255302"/>
          </a:xfrm>
        </p:spPr>
        <p:txBody>
          <a:bodyPr>
            <a:noAutofit/>
          </a:bodyPr>
          <a:lstStyle/>
          <a:p>
            <a:r>
              <a:rPr lang="cs-CZ" sz="8000" dirty="0"/>
              <a:t>POSTUP PŘI ZADÁVÁNÍ ŽÁDOSTI O PODPORU</a:t>
            </a:r>
            <a:br>
              <a:rPr lang="cs-CZ" sz="8000" dirty="0"/>
            </a:br>
            <a:r>
              <a:rPr lang="cs-CZ" sz="8000" dirty="0"/>
              <a:t> V SYSTÉMU MS2014+</a:t>
            </a:r>
          </a:p>
        </p:txBody>
      </p:sp>
    </p:spTree>
    <p:extLst>
      <p:ext uri="{BB962C8B-B14F-4D97-AF65-F5344CB8AC3E}">
        <p14:creationId xmlns:p14="http://schemas.microsoft.com/office/powerpoint/2010/main" val="764378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D49F2-5348-4B7F-973A-68333635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81004" cy="1320800"/>
          </a:xfrm>
        </p:spPr>
        <p:txBody>
          <a:bodyPr/>
          <a:lstStyle/>
          <a:p>
            <a:r>
              <a:rPr lang="cs-CZ" dirty="0"/>
              <a:t>Registrace žadatele do systému MS2014+:</a:t>
            </a:r>
            <a:br>
              <a:rPr lang="cs-CZ" dirty="0"/>
            </a:br>
            <a:r>
              <a:rPr lang="cs-CZ" dirty="0"/>
              <a:t>Odkaz ZDE: </a:t>
            </a:r>
            <a:r>
              <a:rPr lang="cs-CZ" dirty="0">
                <a:hlinkClick r:id="rId2"/>
              </a:rPr>
              <a:t>https://mseu.mssf.cz/</a:t>
            </a:r>
            <a:endParaRPr lang="cs-CZ" dirty="0"/>
          </a:p>
        </p:txBody>
      </p:sp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F0C04935-9E81-4517-8191-2A540C70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89251"/>
            <a:ext cx="8596312" cy="3824111"/>
          </a:xfrm>
        </p:spPr>
      </p:pic>
    </p:spTree>
    <p:extLst>
      <p:ext uri="{BB962C8B-B14F-4D97-AF65-F5344CB8AC3E}">
        <p14:creationId xmlns:p14="http://schemas.microsoft.com/office/powerpoint/2010/main" val="3891460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0145F-8F82-4D01-B739-13DB8E50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95291" cy="676275"/>
          </a:xfrm>
        </p:spPr>
        <p:txBody>
          <a:bodyPr>
            <a:normAutofit fontScale="90000"/>
          </a:bodyPr>
          <a:lstStyle/>
          <a:p>
            <a:r>
              <a:rPr lang="cs-CZ" dirty="0"/>
              <a:t>Znázornění požadovaných údajů pro registraci: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882353-1A14-46A8-8A8E-1CA859F2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27" y="1289316"/>
            <a:ext cx="7720544" cy="53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2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8B247-D538-4D77-AE77-7EC0601E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do systému po přidělení uživatelského jména: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6A3FD7F-E71D-4001-9C58-5D3C5ED27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930401"/>
            <a:ext cx="9696293" cy="4318000"/>
          </a:xfrm>
        </p:spPr>
      </p:pic>
    </p:spTree>
    <p:extLst>
      <p:ext uri="{BB962C8B-B14F-4D97-AF65-F5344CB8AC3E}">
        <p14:creationId xmlns:p14="http://schemas.microsoft.com/office/powerpoint/2010/main" val="2632030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1589D-EC6B-4823-AEB8-5E222D6D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/>
          <a:lstStyle/>
          <a:p>
            <a:r>
              <a:rPr lang="cs-CZ" dirty="0"/>
              <a:t>Výběr žadatele: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1F7C42A-D5F9-4497-B9AD-167A6B417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1585912"/>
            <a:ext cx="10859083" cy="4163265"/>
          </a:xfrm>
        </p:spPr>
      </p:pic>
    </p:spTree>
    <p:extLst>
      <p:ext uri="{BB962C8B-B14F-4D97-AF65-F5344CB8AC3E}">
        <p14:creationId xmlns:p14="http://schemas.microsoft.com/office/powerpoint/2010/main" val="3012249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51609-7B23-42C6-97DD-11A71C9C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0563"/>
          </a:xfrm>
        </p:spPr>
        <p:txBody>
          <a:bodyPr/>
          <a:lstStyle/>
          <a:p>
            <a:r>
              <a:rPr lang="cs-CZ" dirty="0"/>
              <a:t>Založení nové žádosti: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F14F54D-CB57-44DB-AB72-62B58C395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6" y="1443038"/>
            <a:ext cx="11603833" cy="4219575"/>
          </a:xfrm>
        </p:spPr>
      </p:pic>
    </p:spTree>
    <p:extLst>
      <p:ext uri="{BB962C8B-B14F-4D97-AF65-F5344CB8AC3E}">
        <p14:creationId xmlns:p14="http://schemas.microsoft.com/office/powerpoint/2010/main" val="144907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D0218-08E7-47D1-900F-B80EA11F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33513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Programu a výzvy:</a:t>
            </a:r>
            <a:br>
              <a:rPr lang="cs-CZ" dirty="0"/>
            </a:br>
            <a:r>
              <a:rPr lang="cs-CZ" dirty="0"/>
              <a:t>06 – Integrovaný regionální operační program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A8D6F27-1CB2-4C29-9E47-669F64EFC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15917"/>
            <a:ext cx="9523412" cy="3955879"/>
          </a:xfrm>
        </p:spPr>
      </p:pic>
    </p:spTree>
    <p:extLst>
      <p:ext uri="{BB962C8B-B14F-4D97-AF65-F5344CB8AC3E}">
        <p14:creationId xmlns:p14="http://schemas.microsoft.com/office/powerpoint/2010/main" val="1183847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C4BE5-A620-418F-914D-ED26DC79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7763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výzvy:</a:t>
            </a:r>
            <a:br>
              <a:rPr lang="cs-CZ" dirty="0"/>
            </a:br>
            <a:r>
              <a:rPr lang="cs-CZ" dirty="0"/>
              <a:t>68. výzva IROP – SOCIÁLNÍ INFRASRUKTURA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1D01595E-F9B5-4E9F-97B7-E3A9B68AB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3" y="1845579"/>
            <a:ext cx="8594772" cy="4511456"/>
          </a:xfrm>
        </p:spPr>
      </p:pic>
    </p:spTree>
    <p:extLst>
      <p:ext uri="{BB962C8B-B14F-4D97-AF65-F5344CB8AC3E}">
        <p14:creationId xmlns:p14="http://schemas.microsoft.com/office/powerpoint/2010/main" val="401968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02184-1EE5-4D74-9B41-AFF045FC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76288"/>
          </a:xfrm>
        </p:spPr>
        <p:txBody>
          <a:bodyPr/>
          <a:lstStyle/>
          <a:p>
            <a:r>
              <a:rPr lang="cs-CZ" dirty="0"/>
              <a:t>Název výzvy: „Sociální služby – IROP“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0D73A0-37FF-47E0-9E42-B26916A4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28762"/>
            <a:ext cx="9478722" cy="5329237"/>
          </a:xfrm>
        </p:spPr>
        <p:txBody>
          <a:bodyPr>
            <a:normAutofit/>
          </a:bodyPr>
          <a:lstStyle/>
          <a:p>
            <a:r>
              <a:rPr lang="cs-CZ" b="1" dirty="0"/>
              <a:t>Číslo výzvy MAS:	</a:t>
            </a:r>
            <a:r>
              <a:rPr lang="cs-CZ" dirty="0"/>
              <a:t>			  8. výzva MAS</a:t>
            </a:r>
          </a:p>
          <a:p>
            <a:r>
              <a:rPr lang="cs-CZ" b="1" dirty="0"/>
              <a:t>Číslo výzvy MAS v ISKP2014+:</a:t>
            </a:r>
            <a:r>
              <a:rPr lang="cs-CZ" dirty="0"/>
              <a:t>	  349/06_16_075/CLLD_16_01_004</a:t>
            </a:r>
          </a:p>
          <a:p>
            <a:r>
              <a:rPr lang="cs-CZ" b="1" dirty="0"/>
              <a:t>Číslo výzvy ŘO: </a:t>
            </a:r>
            <a:r>
              <a:rPr lang="cs-CZ" dirty="0"/>
              <a:t>		  		  06_16_075</a:t>
            </a:r>
          </a:p>
          <a:p>
            <a:r>
              <a:rPr lang="cs-CZ" b="1" dirty="0"/>
              <a:t>Název výzvy v ISKP2014+:</a:t>
            </a:r>
            <a:r>
              <a:rPr lang="cs-CZ" dirty="0"/>
              <a:t>		  8.výzva MAS Rožnovsko-IROP-Základní školy</a:t>
            </a:r>
          </a:p>
          <a:p>
            <a:r>
              <a:rPr lang="cs-CZ" b="1" dirty="0"/>
              <a:t>Druh výzvy:	</a:t>
            </a:r>
            <a:r>
              <a:rPr lang="cs-CZ" dirty="0"/>
              <a:t>				  kolová</a:t>
            </a:r>
          </a:p>
          <a:p>
            <a:r>
              <a:rPr lang="cs-CZ" b="1" dirty="0"/>
              <a:t>Opatření integrované strategie: </a:t>
            </a:r>
            <a:r>
              <a:rPr lang="cs-CZ" dirty="0"/>
              <a:t>1.1.2 Školní a předškolní vzdělávání vč. mimoškolních aktivit a alternativního vzdělávání</a:t>
            </a:r>
          </a:p>
          <a:p>
            <a:endParaRPr lang="cs-CZ" dirty="0"/>
          </a:p>
          <a:p>
            <a:r>
              <a:rPr lang="cs-CZ" b="1" dirty="0"/>
              <a:t>Datum a čas vyhlášení výzvy:</a:t>
            </a:r>
            <a:r>
              <a:rPr lang="cs-CZ" dirty="0"/>
              <a:t>								10.06.2019 10:00</a:t>
            </a:r>
          </a:p>
          <a:p>
            <a:r>
              <a:rPr lang="cs-CZ" b="1" dirty="0"/>
              <a:t>Datum a čas zpřístupnění formuláře žádosti o podporu:		</a:t>
            </a:r>
            <a:r>
              <a:rPr lang="cs-CZ" dirty="0"/>
              <a:t>10.06.2019 10:00</a:t>
            </a:r>
          </a:p>
          <a:p>
            <a:r>
              <a:rPr lang="cs-CZ" b="1" dirty="0"/>
              <a:t>Datum zahájení příjmu žádostí:		</a:t>
            </a:r>
            <a:r>
              <a:rPr lang="cs-CZ" dirty="0"/>
              <a:t>					10.06.2019 10:00</a:t>
            </a:r>
          </a:p>
          <a:p>
            <a:r>
              <a:rPr lang="cs-CZ" b="1" dirty="0"/>
              <a:t>Datum a čas ukončení příjmu žádostní o podporu:	</a:t>
            </a:r>
            <a:r>
              <a:rPr lang="cs-CZ" dirty="0"/>
              <a:t>		30.09.2019 12:00</a:t>
            </a:r>
          </a:p>
          <a:p>
            <a:r>
              <a:rPr lang="cs-CZ" b="1" dirty="0"/>
              <a:t>Datum a ukončení realizace projektu:</a:t>
            </a:r>
            <a:r>
              <a:rPr lang="cs-CZ" dirty="0"/>
              <a:t>						31.12.2022</a:t>
            </a:r>
          </a:p>
        </p:txBody>
      </p:sp>
    </p:spTree>
    <p:extLst>
      <p:ext uri="{BB962C8B-B14F-4D97-AF65-F5344CB8AC3E}">
        <p14:creationId xmlns:p14="http://schemas.microsoft.com/office/powerpoint/2010/main" val="2478419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397F5-3060-4429-9FCA-58539222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609600"/>
            <a:ext cx="9046345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</a:t>
            </a:r>
            <a:r>
              <a:rPr lang="cs-CZ" dirty="0" err="1"/>
              <a:t>povýzvy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Číslo </a:t>
            </a:r>
            <a:r>
              <a:rPr lang="cs-CZ" dirty="0" err="1"/>
              <a:t>podvýzvy</a:t>
            </a:r>
            <a:r>
              <a:rPr lang="cs-CZ" dirty="0"/>
              <a:t> 349/06_16_075/CLLD_16_01_004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9194D935-F09C-43CC-9D34-38C51DD00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8" y="2160588"/>
            <a:ext cx="8438482" cy="3881437"/>
          </a:xfrm>
        </p:spPr>
      </p:pic>
    </p:spTree>
    <p:extLst>
      <p:ext uri="{BB962C8B-B14F-4D97-AF65-F5344CB8AC3E}">
        <p14:creationId xmlns:p14="http://schemas.microsoft.com/office/powerpoint/2010/main" val="3773852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AE38C-35DC-40CE-92DD-4C4CB927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1320800"/>
          </a:xfrm>
        </p:spPr>
        <p:txBody>
          <a:bodyPr/>
          <a:lstStyle/>
          <a:p>
            <a:r>
              <a:rPr lang="cs-CZ" dirty="0"/>
              <a:t>Nastavení signatáře a editora: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37FD306-8012-4D55-8EC7-014AF8DEC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7" y="994299"/>
            <a:ext cx="7989889" cy="5743851"/>
          </a:xfrm>
        </p:spPr>
      </p:pic>
    </p:spTree>
    <p:extLst>
      <p:ext uri="{BB962C8B-B14F-4D97-AF65-F5344CB8AC3E}">
        <p14:creationId xmlns:p14="http://schemas.microsoft.com/office/powerpoint/2010/main" val="819701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5244A-20BB-485B-A2F2-6C222428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cs-CZ" dirty="0"/>
              <a:t>Návod na vyplnění: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38070D-4814-4949-A113-319B6A98A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14451"/>
            <a:ext cx="8966729" cy="4726912"/>
          </a:xfrm>
        </p:spPr>
        <p:txBody>
          <a:bodyPr>
            <a:noAutofit/>
          </a:bodyPr>
          <a:lstStyle/>
          <a:p>
            <a:r>
              <a:rPr lang="cs-CZ" sz="2400" dirty="0"/>
              <a:t>Uživatel vyplňuje záložky postupně.</a:t>
            </a:r>
          </a:p>
          <a:p>
            <a:r>
              <a:rPr lang="cs-CZ" sz="2400" dirty="0"/>
              <a:t>Žlutá pole = povinná</a:t>
            </a:r>
          </a:p>
          <a:p>
            <a:r>
              <a:rPr lang="cs-CZ" sz="2400" dirty="0"/>
              <a:t>Šedá pole = volitelná (zpřístupní se podle data vyplňovaných během žádosti, nebo nejsou podle zadaných dat povinná)</a:t>
            </a:r>
          </a:p>
          <a:p>
            <a:r>
              <a:rPr lang="cs-CZ" sz="2400" dirty="0"/>
              <a:t>Bílá pole = vyplňuje sám systém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UPOZORNĚNÍ: Každou vyplněnou záložku, či delší textové pole před jeho opuštěním uložte!</a:t>
            </a:r>
          </a:p>
          <a:p>
            <a:r>
              <a:rPr lang="cs-CZ" sz="2400" dirty="0">
                <a:solidFill>
                  <a:srgbClr val="FF0000"/>
                </a:solidFill>
              </a:rPr>
              <a:t>Doporučujeme </a:t>
            </a:r>
            <a:r>
              <a:rPr lang="cs-CZ" sz="2400" u="sng" dirty="0">
                <a:solidFill>
                  <a:srgbClr val="FF0000"/>
                </a:solidFill>
              </a:rPr>
              <a:t>žádost průběžně ukládat </a:t>
            </a:r>
            <a:r>
              <a:rPr lang="cs-CZ" sz="2400" dirty="0">
                <a:solidFill>
                  <a:srgbClr val="FF0000"/>
                </a:solidFill>
              </a:rPr>
              <a:t>při vyplňování.</a:t>
            </a:r>
          </a:p>
        </p:txBody>
      </p:sp>
    </p:spTree>
    <p:extLst>
      <p:ext uri="{BB962C8B-B14F-4D97-AF65-F5344CB8AC3E}">
        <p14:creationId xmlns:p14="http://schemas.microsoft.com/office/powerpoint/2010/main" val="766157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AE38C-35DC-40CE-92DD-4C4CB927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55" y="295275"/>
            <a:ext cx="9339309" cy="743412"/>
          </a:xfrm>
        </p:spPr>
        <p:txBody>
          <a:bodyPr/>
          <a:lstStyle/>
          <a:p>
            <a:r>
              <a:rPr lang="cs-CZ" dirty="0"/>
              <a:t>Nastavení harmonogramu v žádosti: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0D796B-435A-4E72-A3B8-599C56CB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8687"/>
            <a:ext cx="9339309" cy="5415379"/>
          </a:xfrm>
        </p:spPr>
        <p:txBody>
          <a:bodyPr>
            <a:normAutofit/>
          </a:bodyPr>
          <a:lstStyle/>
          <a:p>
            <a:endParaRPr lang="cs-CZ" i="1" dirty="0"/>
          </a:p>
          <a:p>
            <a:r>
              <a:rPr lang="cs-CZ" i="1" dirty="0"/>
              <a:t>Při vyplňování žádosti o dotaci v systému je třeba dbát na soulad dat v záložkách:</a:t>
            </a:r>
          </a:p>
          <a:p>
            <a:pPr lvl="1"/>
            <a:r>
              <a:rPr lang="cs-CZ" b="1" i="1" dirty="0"/>
              <a:t>Projekt</a:t>
            </a:r>
          </a:p>
          <a:p>
            <a:pPr lvl="1"/>
            <a:r>
              <a:rPr lang="cs-CZ" b="1" i="1" dirty="0"/>
              <a:t>Etapy projektu</a:t>
            </a:r>
          </a:p>
          <a:p>
            <a:pPr lvl="1"/>
            <a:r>
              <a:rPr lang="cs-CZ" b="1" i="1" dirty="0"/>
              <a:t>Indikátory</a:t>
            </a:r>
          </a:p>
          <a:p>
            <a:pPr lvl="1"/>
            <a:r>
              <a:rPr lang="cs-CZ" b="1" i="1" dirty="0"/>
              <a:t>Finanční plán</a:t>
            </a:r>
          </a:p>
          <a:p>
            <a:pPr marL="457200" lvl="1" indent="0">
              <a:buNone/>
            </a:pPr>
            <a:endParaRPr lang="cs-CZ" i="1" dirty="0"/>
          </a:p>
          <a:p>
            <a:r>
              <a:rPr lang="cs-CZ" b="1" i="1" dirty="0"/>
              <a:t>Etapy</a:t>
            </a:r>
            <a:r>
              <a:rPr lang="cs-CZ" i="1" dirty="0"/>
              <a:t> projektu na sebe </a:t>
            </a:r>
            <a:r>
              <a:rPr lang="cs-CZ" b="1" i="1" dirty="0"/>
              <a:t>musí navazovat</a:t>
            </a:r>
            <a:r>
              <a:rPr lang="cs-CZ" i="1" dirty="0"/>
              <a:t>. Délka jedné etapy je </a:t>
            </a:r>
            <a:r>
              <a:rPr lang="cs-CZ" b="1" i="1" dirty="0"/>
              <a:t>minimálně 3 měsíce</a:t>
            </a:r>
            <a:r>
              <a:rPr lang="cs-CZ" i="1" dirty="0"/>
              <a:t>.</a:t>
            </a:r>
          </a:p>
          <a:p>
            <a:r>
              <a:rPr lang="cs-CZ" i="1" dirty="0"/>
              <a:t>Záložka </a:t>
            </a:r>
            <a:r>
              <a:rPr lang="cs-CZ" b="1" i="1" dirty="0"/>
              <a:t>Finanční plán </a:t>
            </a:r>
            <a:r>
              <a:rPr lang="cs-CZ" i="1" dirty="0"/>
              <a:t>musí být vyplněna dle přílohy č. 1 Specifických pravidel - Žádost o platbu, kdy je stanoveno, že žádost o platbu má být předložena do </a:t>
            </a:r>
            <a:r>
              <a:rPr lang="cs-CZ" b="1" i="1" dirty="0"/>
              <a:t>20 pracovních dní po ukončení etapy</a:t>
            </a:r>
            <a:r>
              <a:rPr lang="cs-CZ" i="1" dirty="0"/>
              <a:t>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>
                <a:solidFill>
                  <a:srgbClr val="FF0000"/>
                </a:solidFill>
              </a:rPr>
              <a:t>Pozor!!! na soulad dat v žádosti o dotaci vkládanou do systému ISKP2014+ a také dat uvedených ve Studii proveditelnosti.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32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42D45-89CE-43BC-BACD-C23CB7F5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30820"/>
            <a:ext cx="8930935" cy="914400"/>
          </a:xfrm>
        </p:spPr>
        <p:txBody>
          <a:bodyPr>
            <a:normAutofit/>
          </a:bodyPr>
          <a:lstStyle/>
          <a:p>
            <a:r>
              <a:rPr lang="cs-CZ" dirty="0"/>
              <a:t>Jedno etapový projekt </a:t>
            </a:r>
            <a:r>
              <a:rPr lang="cs-CZ" sz="1300" dirty="0"/>
              <a:t>(ilustrativní příklad nastavení)</a:t>
            </a:r>
            <a:r>
              <a:rPr lang="cs-CZ" dirty="0"/>
              <a:t>: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C1BCA99-2953-4614-BEB6-770F8A919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0" y="896246"/>
            <a:ext cx="8166883" cy="5961753"/>
          </a:xfr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9921367-52DB-45F7-B901-1859C735F102}"/>
              </a:ext>
            </a:extLst>
          </p:cNvPr>
          <p:cNvSpPr txBox="1"/>
          <p:nvPr/>
        </p:nvSpPr>
        <p:spPr>
          <a:xfrm>
            <a:off x="3160450" y="6391922"/>
            <a:ext cx="615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Důležité je navázat Finanční plán na etapu projektu!!!</a:t>
            </a:r>
          </a:p>
        </p:txBody>
      </p:sp>
    </p:spTree>
    <p:extLst>
      <p:ext uri="{BB962C8B-B14F-4D97-AF65-F5344CB8AC3E}">
        <p14:creationId xmlns:p14="http://schemas.microsoft.com/office/powerpoint/2010/main" val="1641693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D353B-DCA9-4B88-9142-C411D28D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68" y="199748"/>
            <a:ext cx="9063034" cy="1730652"/>
          </a:xfrm>
        </p:spPr>
        <p:txBody>
          <a:bodyPr/>
          <a:lstStyle/>
          <a:p>
            <a:r>
              <a:rPr lang="cs-CZ" dirty="0"/>
              <a:t>Dvou a více etapový projekt </a:t>
            </a:r>
            <a:r>
              <a:rPr lang="cs-CZ" sz="1200" dirty="0"/>
              <a:t>(ilustrativní příklad nastavení)</a:t>
            </a:r>
            <a:r>
              <a:rPr lang="cs-CZ" dirty="0"/>
              <a:t>: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117D1E0-C342-475D-8B12-5256F648A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843330"/>
            <a:ext cx="11949936" cy="5930332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A8FE48-3751-4E12-BEAA-63EF62B85991}"/>
              </a:ext>
            </a:extLst>
          </p:cNvPr>
          <p:cNvSpPr txBox="1"/>
          <p:nvPr/>
        </p:nvSpPr>
        <p:spPr>
          <a:xfrm>
            <a:off x="7918882" y="5691504"/>
            <a:ext cx="377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Důležité je navázat Finanční plán na jednotlivé etapy projektu!!!!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6E0612-00AE-442F-B874-A849CEF9644E}"/>
              </a:ext>
            </a:extLst>
          </p:cNvPr>
          <p:cNvSpPr txBox="1"/>
          <p:nvPr/>
        </p:nvSpPr>
        <p:spPr>
          <a:xfrm>
            <a:off x="7918882" y="3105834"/>
            <a:ext cx="287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Jednotlivé etapy na sebe musí časově navazovat!!!</a:t>
            </a:r>
          </a:p>
        </p:txBody>
      </p:sp>
    </p:spTree>
    <p:extLst>
      <p:ext uri="{BB962C8B-B14F-4D97-AF65-F5344CB8AC3E}">
        <p14:creationId xmlns:p14="http://schemas.microsoft.com/office/powerpoint/2010/main" val="4000529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F5774-EAC1-42BE-90BC-724381A9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2044"/>
            <a:ext cx="8596668" cy="674594"/>
          </a:xfrm>
        </p:spPr>
        <p:txBody>
          <a:bodyPr>
            <a:normAutofit/>
          </a:bodyPr>
          <a:lstStyle/>
          <a:p>
            <a:r>
              <a:rPr lang="cs-CZ" dirty="0"/>
              <a:t>Rozpočet roční </a:t>
            </a:r>
            <a:r>
              <a:rPr lang="cs-CZ" sz="1600" dirty="0"/>
              <a:t>(ilustrativní příklad pro vyplňování)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5860B-D009-49C3-8042-FDEC7C3F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736848"/>
            <a:ext cx="10129421" cy="5979108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rgbClr val="FF0000"/>
                </a:solidFill>
              </a:rPr>
              <a:t>Upozornění pro vyplnění rozpočtu:</a:t>
            </a:r>
            <a:r>
              <a:rPr lang="cs-CZ" dirty="0">
                <a:solidFill>
                  <a:srgbClr val="FF0000"/>
                </a:solidFill>
              </a:rPr>
              <a:t> Žadatel vkládá do systému částky dle roku, ve kterém budou výdaje profinancovány a ne dle toho ve kterém roce byly fyzicky vynaloženy!!!</a:t>
            </a:r>
          </a:p>
          <a:p>
            <a:r>
              <a:rPr lang="cs-CZ" b="1" u="sng" dirty="0" err="1"/>
              <a:t>Jednoetapový</a:t>
            </a:r>
            <a:r>
              <a:rPr lang="cs-CZ" b="1" u="sng" dirty="0"/>
              <a:t> projekt:</a:t>
            </a:r>
          </a:p>
          <a:p>
            <a:r>
              <a:rPr lang="cs-CZ" dirty="0"/>
              <a:t>Realizace: Od 1.1.2018 do 31.12.2020</a:t>
            </a:r>
          </a:p>
          <a:p>
            <a:r>
              <a:rPr lang="cs-CZ" dirty="0"/>
              <a:t>Profinancování: do 29.1.2021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u="sng" dirty="0"/>
              <a:t>Dvou a </a:t>
            </a:r>
            <a:r>
              <a:rPr lang="cs-CZ" b="1" u="sng" dirty="0" err="1"/>
              <a:t>víceetapový</a:t>
            </a:r>
            <a:r>
              <a:rPr lang="cs-CZ" b="1" u="sng" dirty="0"/>
              <a:t> projekt:</a:t>
            </a:r>
          </a:p>
          <a:p>
            <a:r>
              <a:rPr lang="cs-CZ" dirty="0"/>
              <a:t>Realizace: 	1. etapa - Od 1.1.2018 do 30.4.2019</a:t>
            </a:r>
          </a:p>
          <a:p>
            <a:pPr marL="0" indent="0">
              <a:buNone/>
            </a:pPr>
            <a:r>
              <a:rPr lang="cs-CZ" dirty="0"/>
              <a:t>				2. etapa – Od 1.5.2019 do 31.12.2020</a:t>
            </a:r>
          </a:p>
          <a:p>
            <a:r>
              <a:rPr lang="cs-CZ" dirty="0"/>
              <a:t>Profinancování: 	1. etapa - do 30.5.2019</a:t>
            </a:r>
          </a:p>
          <a:p>
            <a:pPr marL="0" indent="0">
              <a:buNone/>
            </a:pPr>
            <a:r>
              <a:rPr lang="cs-CZ" dirty="0"/>
              <a:t>					2. etapa – do 29.1.2021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81EB8E-4A12-48E6-B3A0-DDE5716D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34" y="1392595"/>
            <a:ext cx="4358682" cy="26968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A16A4B-641E-4A70-A9F9-41B2EB3FE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434" y="4181984"/>
            <a:ext cx="4358682" cy="27041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22821C0-C4D4-4654-B6DD-F17C7D5C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834" y="2734382"/>
            <a:ext cx="3276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9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E3F33-432D-49E9-9E69-B4945478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8" y="609600"/>
            <a:ext cx="7285404" cy="1320800"/>
          </a:xfrm>
        </p:spPr>
        <p:txBody>
          <a:bodyPr/>
          <a:lstStyle/>
          <a:p>
            <a:r>
              <a:rPr lang="cs-CZ" b="1" dirty="0"/>
              <a:t>Prostor pro Vaše dotazy???</a:t>
            </a:r>
          </a:p>
        </p:txBody>
      </p:sp>
      <p:pic>
        <p:nvPicPr>
          <p:cNvPr id="1026" name="Picture 2" descr="VÃ½sledek obrÃ¡zku pro obrÃ¡zek otaznÃ­k">
            <a:extLst>
              <a:ext uri="{FF2B5EF4-FFF2-40B4-BE49-F238E27FC236}">
                <a16:creationId xmlns:a16="http://schemas.microsoft.com/office/drawing/2014/main" id="{6AC168FC-54CF-407A-B99B-FBE6E25E9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15" y="1337856"/>
            <a:ext cx="3758764" cy="41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48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E0C9E-FF21-4395-9541-4EA711DC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609600"/>
            <a:ext cx="8888239" cy="232003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5000" dirty="0"/>
            </a:br>
            <a:br>
              <a:rPr lang="cs-CZ" sz="5000" dirty="0"/>
            </a:br>
            <a:r>
              <a:rPr lang="cs-CZ" sz="5000" dirty="0"/>
              <a:t>Děkuji Vám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0CEE12-261B-4326-8FA0-B9A3D9A6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	</a:t>
            </a:r>
          </a:p>
          <a:p>
            <a:pPr marL="0" indent="0">
              <a:buNone/>
            </a:pPr>
            <a:r>
              <a:rPr lang="cs-CZ" sz="3000" dirty="0"/>
              <a:t>	</a:t>
            </a:r>
          </a:p>
          <a:p>
            <a:pPr marL="0" indent="0">
              <a:buNone/>
            </a:pPr>
            <a:r>
              <a:rPr lang="cs-CZ" sz="3000" dirty="0"/>
              <a:t>	Ing. Lubomír Sušila</a:t>
            </a:r>
          </a:p>
          <a:p>
            <a:pPr marL="0" indent="0">
              <a:buNone/>
            </a:pPr>
            <a:r>
              <a:rPr lang="cs-CZ" sz="3000" dirty="0"/>
              <a:t>	Projektový manažer pro IROP</a:t>
            </a:r>
          </a:p>
          <a:p>
            <a:pPr marL="0" indent="0">
              <a:buNone/>
            </a:pPr>
            <a:r>
              <a:rPr lang="cs-CZ" sz="3000" dirty="0"/>
              <a:t>	Email: </a:t>
            </a:r>
            <a:r>
              <a:rPr lang="cs-CZ" sz="3000" dirty="0">
                <a:hlinkClick r:id="rId2"/>
              </a:rPr>
              <a:t>susila@masroznovsko.cz</a:t>
            </a:r>
            <a:endParaRPr lang="cs-CZ" sz="3000" dirty="0"/>
          </a:p>
          <a:p>
            <a:pPr marL="0" indent="0">
              <a:buNone/>
            </a:pPr>
            <a:r>
              <a:rPr lang="cs-CZ" sz="3000" dirty="0"/>
              <a:t>	Mobil</a:t>
            </a:r>
            <a:r>
              <a:rPr lang="cs-CZ" sz="3000"/>
              <a:t>: 727 808 057</a:t>
            </a:r>
            <a:endParaRPr lang="cs-CZ" sz="3000" dirty="0"/>
          </a:p>
          <a:p>
            <a:pPr marL="0" indent="0">
              <a:buNone/>
            </a:pPr>
            <a:endParaRPr lang="cs-CZ" sz="3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5DF906-D2E5-43BB-AC86-8E6B799E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13" y="1246872"/>
            <a:ext cx="1220736" cy="976796"/>
          </a:xfrm>
          <a:prstGeom prst="rect">
            <a:avLst/>
          </a:prstGeom>
        </p:spPr>
      </p:pic>
      <p:pic>
        <p:nvPicPr>
          <p:cNvPr id="5" name="Obrázek 4" descr="C:\Users\Veronika Hubová\AppData\Local\Microsoft\Windows\INetCache\Content.Word\IROP_CZ_RO_B_C RGB.JPG">
            <a:extLst>
              <a:ext uri="{FF2B5EF4-FFF2-40B4-BE49-F238E27FC236}">
                <a16:creationId xmlns:a16="http://schemas.microsoft.com/office/drawing/2014/main" id="{B7661A56-4DF8-4145-BBC0-D97295FC8F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12" y="8140"/>
            <a:ext cx="7097739" cy="126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8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6B657-A715-4253-AE41-A5C55AF2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3450"/>
          </a:xfrm>
        </p:spPr>
        <p:txBody>
          <a:bodyPr/>
          <a:lstStyle/>
          <a:p>
            <a:r>
              <a:rPr lang="cs-CZ" dirty="0"/>
              <a:t>Podpora: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71237F-6BA2-4295-B37F-A4F32A2B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075"/>
            <a:ext cx="8596668" cy="5278422"/>
          </a:xfrm>
        </p:spPr>
        <p:txBody>
          <a:bodyPr>
            <a:noAutofit/>
          </a:bodyPr>
          <a:lstStyle/>
          <a:p>
            <a:r>
              <a:rPr lang="cs-CZ" sz="2000" b="1" dirty="0"/>
              <a:t>Celková částka alokace výzvy MAS (CZV):	</a:t>
            </a:r>
            <a:r>
              <a:rPr lang="cs-CZ" sz="2000" b="1" dirty="0">
                <a:solidFill>
                  <a:srgbClr val="FF0000"/>
                </a:solidFill>
              </a:rPr>
              <a:t> 16 635 820,- Kč</a:t>
            </a:r>
          </a:p>
          <a:p>
            <a:r>
              <a:rPr lang="cs-CZ" sz="2000" b="1" dirty="0"/>
              <a:t>Minimální výše CZV na projekt:	</a:t>
            </a:r>
            <a:r>
              <a:rPr lang="cs-CZ" sz="2000" dirty="0"/>
              <a:t>			</a:t>
            </a:r>
            <a:r>
              <a:rPr lang="cs-CZ" sz="2000" b="1" dirty="0">
                <a:solidFill>
                  <a:srgbClr val="FF0000"/>
                </a:solidFill>
              </a:rPr>
              <a:t> 500 000,- Kč</a:t>
            </a:r>
          </a:p>
          <a:p>
            <a:r>
              <a:rPr lang="cs-CZ" sz="2000" b="1" dirty="0"/>
              <a:t>Maximální výše CZV na projekt:	</a:t>
            </a:r>
            <a:r>
              <a:rPr lang="cs-CZ" sz="2000" dirty="0"/>
              <a:t>			 </a:t>
            </a:r>
            <a:r>
              <a:rPr lang="cs-CZ" sz="2000" b="1" dirty="0">
                <a:solidFill>
                  <a:srgbClr val="FF0000"/>
                </a:solidFill>
              </a:rPr>
              <a:t>13 500 000,- Kč</a:t>
            </a:r>
          </a:p>
          <a:p>
            <a:endParaRPr lang="cs-CZ" sz="2000" dirty="0"/>
          </a:p>
          <a:p>
            <a:r>
              <a:rPr lang="cs-CZ" sz="2000" b="1" dirty="0"/>
              <a:t>Míra podpory:		</a:t>
            </a:r>
            <a:r>
              <a:rPr lang="cs-CZ" sz="2000" dirty="0"/>
              <a:t>		</a:t>
            </a:r>
          </a:p>
          <a:p>
            <a:pPr lvl="1"/>
            <a:r>
              <a:rPr lang="cs-CZ" sz="2000" dirty="0"/>
              <a:t>Evropský fond pro regionální rozvoj - </a:t>
            </a:r>
            <a:r>
              <a:rPr lang="cs-CZ" sz="2000" b="1" dirty="0">
                <a:solidFill>
                  <a:srgbClr val="FF0000"/>
                </a:solidFill>
              </a:rPr>
              <a:t>95 %</a:t>
            </a:r>
          </a:p>
          <a:p>
            <a:pPr lvl="1"/>
            <a:r>
              <a:rPr lang="cs-CZ" sz="2000" dirty="0"/>
              <a:t>Státní rozpočet – 0 %</a:t>
            </a:r>
          </a:p>
          <a:p>
            <a:pPr lvl="7"/>
            <a:endParaRPr lang="cs-CZ" sz="2000" dirty="0"/>
          </a:p>
          <a:p>
            <a:r>
              <a:rPr lang="cs-CZ" sz="2000" b="1" dirty="0"/>
              <a:t>Formy podpory:	</a:t>
            </a:r>
          </a:p>
          <a:p>
            <a:pPr lvl="1"/>
            <a:r>
              <a:rPr lang="cs-CZ" sz="2000" b="1" dirty="0"/>
              <a:t>Ex-post financování	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342900" lvl="1" indent="-342900"/>
            <a:r>
              <a:rPr lang="cs-CZ" sz="2000" b="1" dirty="0"/>
              <a:t>Časová způsobilost výdajů: </a:t>
            </a:r>
            <a:r>
              <a:rPr lang="cs-CZ" sz="2000" b="1" dirty="0">
                <a:solidFill>
                  <a:srgbClr val="FF0000"/>
                </a:solidFill>
              </a:rPr>
              <a:t>1.1.2014 – 31.12.2022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570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56276-0288-4002-BA82-15DB0F24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</p:spPr>
        <p:txBody>
          <a:bodyPr/>
          <a:lstStyle/>
          <a:p>
            <a:r>
              <a:rPr lang="cs-CZ" dirty="0"/>
              <a:t>Závazné dokumenty: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026E60-952F-4478-81CA-CB4A376B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737"/>
            <a:ext cx="10837332" cy="53863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Obecná pravidla pro žadatele a příjemce:</a:t>
            </a:r>
          </a:p>
          <a:p>
            <a:pPr lvl="1"/>
            <a:r>
              <a:rPr lang="cs-CZ" dirty="0"/>
              <a:t>Závazné pro všechny specifické cíle a výzvy</a:t>
            </a:r>
          </a:p>
          <a:p>
            <a:pPr lvl="1"/>
            <a:r>
              <a:rPr lang="cs-CZ" dirty="0">
                <a:hlinkClick r:id="rId2" tooltip="Odkaz"/>
              </a:rPr>
              <a:t>Odkaz - Obecná pravidla pro žadatele a příjemce</a:t>
            </a:r>
            <a:r>
              <a:rPr lang="cs-CZ" dirty="0"/>
              <a:t> (platnost od 15.5.2018, verze 1.11)</a:t>
            </a:r>
          </a:p>
          <a:p>
            <a:pPr lvl="1"/>
            <a:endParaRPr lang="cs-CZ" dirty="0"/>
          </a:p>
          <a:p>
            <a:r>
              <a:rPr lang="cs-CZ" b="1" dirty="0"/>
              <a:t>Specifická pravidla pro žadatele a příjemce:</a:t>
            </a:r>
          </a:p>
          <a:p>
            <a:pPr lvl="1"/>
            <a:r>
              <a:rPr lang="cs-CZ" dirty="0"/>
              <a:t>Pro každou výzvu specifický dokument</a:t>
            </a:r>
          </a:p>
          <a:p>
            <a:pPr lvl="1"/>
            <a:r>
              <a:rPr lang="cs-CZ" dirty="0"/>
              <a:t>Obsahuje informace o oprávněných žadatelích, podporovaných aktivitách, způsobilých výdajích atd.</a:t>
            </a:r>
          </a:p>
          <a:p>
            <a:pPr lvl="1"/>
            <a:r>
              <a:rPr lang="cs-CZ" dirty="0"/>
              <a:t>Odkaz – </a:t>
            </a:r>
            <a:r>
              <a:rPr lang="cs-CZ" dirty="0">
                <a:hlinkClick r:id="rId3"/>
              </a:rPr>
              <a:t>Specifická pravidla pro žadatele a příjemce výzvy č. 68 </a:t>
            </a:r>
            <a:r>
              <a:rPr lang="cs-CZ" dirty="0"/>
              <a:t>(platnost od 3. 5. 2018, verze 1.2)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Interní postupy MAS Rožnovsko, z.s.:</a:t>
            </a:r>
          </a:p>
          <a:p>
            <a:pPr lvl="1"/>
            <a:r>
              <a:rPr lang="cs-CZ" dirty="0"/>
              <a:t>Minimální požadavky ŘO IROP k implementaci CLLD, Interní postupy jsou MAS upraveny podle svých vnitřních dokumentů</a:t>
            </a:r>
          </a:p>
          <a:p>
            <a:pPr lvl="1"/>
            <a:r>
              <a:rPr lang="cs-CZ" dirty="0"/>
              <a:t> </a:t>
            </a:r>
            <a:r>
              <a:rPr lang="cs-CZ" dirty="0">
                <a:hlinkClick r:id="rId4"/>
              </a:rPr>
              <a:t>Odkaz - Interní postupy MAS</a:t>
            </a:r>
            <a:r>
              <a:rPr lang="cs-CZ" dirty="0"/>
              <a:t> (platnost od 17.1.2018, verze 1)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Všechny potřebné dokumenty k výzvě  č. 68 naleznete na tomto odkaze:</a:t>
            </a:r>
          </a:p>
          <a:p>
            <a:pPr lvl="1"/>
            <a:r>
              <a:rPr lang="cs-CZ" dirty="0"/>
              <a:t> </a:t>
            </a:r>
            <a:r>
              <a:rPr lang="cs-CZ" dirty="0">
                <a:hlinkClick r:id="rId5"/>
              </a:rPr>
              <a:t>Výzva č. 68 IROP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42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6C748-C94E-4107-8A71-53114502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/>
          <a:lstStyle/>
          <a:p>
            <a:r>
              <a:rPr lang="cs-CZ" dirty="0"/>
              <a:t>Pozor na platnost dokumentů: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805BC0-697D-4A5B-BB03-908AEDBB3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499"/>
            <a:ext cx="9081029" cy="4533901"/>
          </a:xfrm>
        </p:spPr>
        <p:txBody>
          <a:bodyPr>
            <a:normAutofit/>
          </a:bodyPr>
          <a:lstStyle/>
          <a:p>
            <a:r>
              <a:rPr lang="cs-CZ" sz="3000" b="1" dirty="0"/>
              <a:t>Do vydání právního aktu </a:t>
            </a:r>
            <a:r>
              <a:rPr lang="cs-CZ" sz="3000" dirty="0"/>
              <a:t>se žadatel řídí verzí Obecných a Specifických pravidel </a:t>
            </a:r>
            <a:r>
              <a:rPr lang="cs-CZ" sz="3000" b="1" dirty="0"/>
              <a:t>platných v den vyhlášení výzvy</a:t>
            </a:r>
            <a:r>
              <a:rPr lang="cs-CZ" sz="3000" dirty="0"/>
              <a:t> integrovaného nástroje CLLD.</a:t>
            </a:r>
          </a:p>
          <a:p>
            <a:endParaRPr lang="cs-CZ" sz="3000" dirty="0"/>
          </a:p>
          <a:p>
            <a:r>
              <a:rPr lang="cs-CZ" sz="3000" b="1" dirty="0"/>
              <a:t>V době realizace, tj. od vydání právního aktu</a:t>
            </a:r>
            <a:r>
              <a:rPr lang="cs-CZ" sz="3000" dirty="0"/>
              <a:t>, se příjemce řídí vždy </a:t>
            </a:r>
            <a:r>
              <a:rPr lang="cs-CZ" sz="3000" b="1" dirty="0"/>
              <a:t>aktuální platnou verzí</a:t>
            </a:r>
            <a:r>
              <a:rPr lang="cs-CZ" sz="3000" dirty="0"/>
              <a:t> Obecných i Specifických pravidel.</a:t>
            </a:r>
          </a:p>
        </p:txBody>
      </p:sp>
    </p:spTree>
    <p:extLst>
      <p:ext uri="{BB962C8B-B14F-4D97-AF65-F5344CB8AC3E}">
        <p14:creationId xmlns:p14="http://schemas.microsoft.com/office/powerpoint/2010/main" val="272236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0853206-FBF7-4012-9A7A-AD8C109AF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1" y="400051"/>
            <a:ext cx="11558298" cy="5470525"/>
          </a:xfrm>
        </p:spPr>
      </p:pic>
    </p:spTree>
    <p:extLst>
      <p:ext uri="{BB962C8B-B14F-4D97-AF65-F5344CB8AC3E}">
        <p14:creationId xmlns:p14="http://schemas.microsoft.com/office/powerpoint/2010/main" val="13473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8B83D-31C5-4665-8D1E-E775A346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7713"/>
          </a:xfrm>
        </p:spPr>
        <p:txBody>
          <a:bodyPr/>
          <a:lstStyle/>
          <a:p>
            <a:r>
              <a:rPr lang="cs-CZ" dirty="0"/>
              <a:t>Oprávnění žadatelé: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CBB3ED-5C89-418F-B9EF-5994791B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57312"/>
            <a:ext cx="9709681" cy="5500688"/>
          </a:xfrm>
        </p:spPr>
        <p:txBody>
          <a:bodyPr>
            <a:normAutofit/>
          </a:bodyPr>
          <a:lstStyle/>
          <a:p>
            <a:r>
              <a:rPr lang="cs-CZ" dirty="0"/>
              <a:t>Kraje</a:t>
            </a:r>
          </a:p>
          <a:p>
            <a:r>
              <a:rPr lang="cs-CZ" dirty="0"/>
              <a:t>Organizace zřizované nebo zakládané kraji</a:t>
            </a:r>
          </a:p>
          <a:p>
            <a:r>
              <a:rPr lang="cs-CZ" dirty="0"/>
              <a:t>Obce</a:t>
            </a:r>
          </a:p>
          <a:p>
            <a:r>
              <a:rPr lang="cs-CZ" dirty="0"/>
              <a:t>Organizace zřizované nebo zakládané obcemi</a:t>
            </a:r>
          </a:p>
          <a:p>
            <a:r>
              <a:rPr lang="cs-CZ" dirty="0"/>
              <a:t>Nestátní neziskové organizace</a:t>
            </a:r>
          </a:p>
          <a:p>
            <a:r>
              <a:rPr lang="cs-CZ" dirty="0"/>
              <a:t>Církve</a:t>
            </a:r>
          </a:p>
          <a:p>
            <a:r>
              <a:rPr lang="cs-CZ" dirty="0"/>
              <a:t>Církevní organizace</a:t>
            </a:r>
          </a:p>
          <a:p>
            <a:r>
              <a:rPr lang="cs-CZ" dirty="0"/>
              <a:t>Organizační složky státu</a:t>
            </a:r>
          </a:p>
          <a:p>
            <a:r>
              <a:rPr lang="cs-CZ" dirty="0"/>
              <a:t>Příspěvkové organizace organizačních složek státu</a:t>
            </a:r>
          </a:p>
          <a:p>
            <a:r>
              <a:rPr lang="cs-CZ" dirty="0"/>
              <a:t>Školy a školská zařízení v oblasti základního vzdělávání</a:t>
            </a:r>
          </a:p>
          <a:p>
            <a:r>
              <a:rPr lang="cs-CZ" dirty="0"/>
              <a:t>Další subjekty podílející se na realizaci vzdělávacích aktivit</a:t>
            </a:r>
          </a:p>
        </p:txBody>
      </p:sp>
    </p:spTree>
    <p:extLst>
      <p:ext uri="{BB962C8B-B14F-4D97-AF65-F5344CB8AC3E}">
        <p14:creationId xmlns:p14="http://schemas.microsoft.com/office/powerpoint/2010/main" val="21264319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1264</TotalTime>
  <Words>1908</Words>
  <Application>Microsoft Office PowerPoint</Application>
  <PresentationFormat>Širokoúhlá obrazovka</PresentationFormat>
  <Paragraphs>261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Trebuchet MS</vt:lpstr>
      <vt:lpstr>Wingdings 3</vt:lpstr>
      <vt:lpstr>Fazeta</vt:lpstr>
      <vt:lpstr>Místní akční skupina Rožnovsko, z.s.  seminář k 8. výzvě IROP - „ZÁKLADNÍ ŠKOLY“ v rámci realizace Strategie komunitně vedeného místního rozvoje (SCLLD)  V Zašové 25. 6. 2019</vt:lpstr>
      <vt:lpstr>Program semináře:</vt:lpstr>
      <vt:lpstr>PŘEDSTAVENÍ VÝZVY</vt:lpstr>
      <vt:lpstr>Název výzvy: „Sociální služby – IROP“</vt:lpstr>
      <vt:lpstr>Podpora:</vt:lpstr>
      <vt:lpstr>Závazné dokumenty:</vt:lpstr>
      <vt:lpstr>Pozor na platnost dokumentů:</vt:lpstr>
      <vt:lpstr>Prezentace aplikace PowerPoint</vt:lpstr>
      <vt:lpstr>Oprávnění žadatelé:</vt:lpstr>
      <vt:lpstr>Území realizace projektu:</vt:lpstr>
      <vt:lpstr>Cílové skupiny:</vt:lpstr>
      <vt:lpstr>Podporované aktivity:</vt:lpstr>
      <vt:lpstr>Typy podporovaných projektů:</vt:lpstr>
      <vt:lpstr>Struktura financování</vt:lpstr>
      <vt:lpstr>Způsobilé výdaje</vt:lpstr>
      <vt:lpstr>Způsobilé výdaje</vt:lpstr>
      <vt:lpstr>Povinné přílohy:</vt:lpstr>
      <vt:lpstr>Indikátory:  </vt:lpstr>
      <vt:lpstr>Příjmy projektu:</vt:lpstr>
      <vt:lpstr>Veřejná podpora:</vt:lpstr>
      <vt:lpstr>Udržitelnost projektu:</vt:lpstr>
      <vt:lpstr>PROCES HODNOCENÍ A VÝBĚR PROJEKTŮ</vt:lpstr>
      <vt:lpstr>Prezentace aplikace PowerPoint</vt:lpstr>
      <vt:lpstr>Proces hodnocení a výběr projektů Ve Specifických pravidlech, kapitola 5.</vt:lpstr>
      <vt:lpstr>Diagram procesu hodnocení a výběru projektů:</vt:lpstr>
      <vt:lpstr>KONTROLA FORMÁLNÍCH NÁLEŽITOSTÍ A PŘIJATELNOSTI</vt:lpstr>
      <vt:lpstr>Kritéria VĚCNÉHO HODNOCENÍ:</vt:lpstr>
      <vt:lpstr>Shrnutí hodnocení MAS:</vt:lpstr>
      <vt:lpstr>PRAVIDLA PRO  ZADÁVÁNÍ  VEŘEJNÝCH ZAKÁZEK</vt:lpstr>
      <vt:lpstr>Zadávání veřejných zakázek</vt:lpstr>
      <vt:lpstr>Postup pro vkládání veřejných zakázek do systému MS2014+:</vt:lpstr>
      <vt:lpstr>POSTUP PŘI ZADÁVÁNÍ ŽÁDOSTI O PODPORU  V SYSTÉMU MS2014+</vt:lpstr>
      <vt:lpstr>Registrace žadatele do systému MS2014+: Odkaz ZDE: https://mseu.mssf.cz/</vt:lpstr>
      <vt:lpstr>Znázornění požadovaných údajů pro registraci:</vt:lpstr>
      <vt:lpstr>Přihlášení do systému po přidělení uživatelského jména:</vt:lpstr>
      <vt:lpstr>Výběr žadatele:</vt:lpstr>
      <vt:lpstr>Založení nové žádosti:</vt:lpstr>
      <vt:lpstr>Výběr Programu a výzvy: 06 – Integrovaný regionální operační program</vt:lpstr>
      <vt:lpstr>Výběr výzvy: 68. výzva IROP – SOCIÁLNÍ INFRASRUKTURA</vt:lpstr>
      <vt:lpstr>Výběr povýzvy: Číslo podvýzvy 349/06_16_075/CLLD_16_01_004</vt:lpstr>
      <vt:lpstr>Nastavení signatáře a editora:</vt:lpstr>
      <vt:lpstr>Návod na vyplnění:</vt:lpstr>
      <vt:lpstr>Nastavení harmonogramu v žádosti:</vt:lpstr>
      <vt:lpstr>Jedno etapový projekt (ilustrativní příklad nastavení):</vt:lpstr>
      <vt:lpstr>Dvou a více etapový projekt (ilustrativní příklad nastavení):</vt:lpstr>
      <vt:lpstr>Rozpočet roční (ilustrativní příklad pro vyplňování)</vt:lpstr>
      <vt:lpstr>Prostor pro Vaše dotazy???</vt:lpstr>
      <vt:lpstr>  Děkuji Vám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Místní akční skupina Rožnovsko, z.s.  seminář k 3. výzvě IROP - „SOCIÁLNÍ SLUŽBY - IROP“ v rámci realizace Strategie komunitně vedeného místního rozvoje (SCLLD)  V Zašové19.7.2018</dc:title>
  <dc:creator>Veronika Hubová</dc:creator>
  <cp:lastModifiedBy>Lubomír Sušila</cp:lastModifiedBy>
  <cp:revision>96</cp:revision>
  <cp:lastPrinted>2019-04-04T05:16:04Z</cp:lastPrinted>
  <dcterms:created xsi:type="dcterms:W3CDTF">2018-07-17T05:27:18Z</dcterms:created>
  <dcterms:modified xsi:type="dcterms:W3CDTF">2019-06-24T13:35:50Z</dcterms:modified>
</cp:coreProperties>
</file>