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6" r:id="rId10"/>
    <p:sldId id="285" r:id="rId11"/>
    <p:sldId id="286" r:id="rId12"/>
    <p:sldId id="270" r:id="rId13"/>
    <p:sldId id="271" r:id="rId14"/>
    <p:sldId id="272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64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9DB08-B072-4625-8B66-D847EA5D8631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7F968-E52D-403E-9DE0-2FF5A92AC7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34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16.12.2019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/>
              <a:t>Seminář ke 4. výzvě OPZ</a:t>
            </a:r>
            <a:br>
              <a:rPr lang="cs-CZ" altLang="cs-CZ" dirty="0"/>
            </a:br>
            <a:r>
              <a:rPr lang="cs-CZ" altLang="cs-CZ" dirty="0"/>
              <a:t>Prorodinná opatření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603590"/>
            <a:ext cx="6400800" cy="1752600"/>
          </a:xfrm>
        </p:spPr>
        <p:txBody>
          <a:bodyPr/>
          <a:lstStyle/>
          <a:p>
            <a:r>
              <a:rPr lang="cs-CZ" dirty="0"/>
              <a:t>C26/03_16_047/CLLD_16_01_004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3ACED43-9C4E-43EC-8518-40533127EB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0931" y="4725144"/>
            <a:ext cx="1242138" cy="108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850319-D219-4285-B73B-B3CAE05C5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0B56B4-769F-48CC-B45B-97F5C8C0B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FontTx/>
              <a:buNone/>
              <a:defRPr/>
            </a:pPr>
            <a:r>
              <a:rPr lang="cs-CZ" b="1" dirty="0"/>
              <a:t>Aktivita Příměstské tábory</a:t>
            </a:r>
          </a:p>
          <a:p>
            <a:pPr marL="0" indent="0" algn="ctr">
              <a:buFontTx/>
              <a:buNone/>
              <a:defRPr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cs-CZ" dirty="0"/>
              <a:t>Podpora je určena na zajištění služeb péče o děti v době školních prázdnin.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Podmínky realizace: </a:t>
            </a:r>
            <a:endParaRPr lang="cs-CZ" dirty="0"/>
          </a:p>
          <a:p>
            <a:r>
              <a:rPr lang="cs-CZ" dirty="0"/>
              <a:t>doba konání příměstského tábora je omezena pouze na pracovní dny </a:t>
            </a:r>
          </a:p>
          <a:p>
            <a:r>
              <a:rPr lang="cs-CZ" dirty="0"/>
              <a:t>minimální kapacita příměstského tábora je 10 dětí</a:t>
            </a:r>
          </a:p>
          <a:p>
            <a:r>
              <a:rPr lang="cs-CZ" dirty="0"/>
              <a:t>s rodiči dětí musí příjemce uzavřít písemnou smlouvu o poskytování služby na dobu trvání jednotlivého turnusu, popřípadě více turnusů v daném školním roce (podmínka realizace projektu; není součástí žádosti o podporu) </a:t>
            </a:r>
          </a:p>
          <a:p>
            <a:r>
              <a:rPr lang="cs-CZ" dirty="0"/>
              <a:t>příjemce musí vést denní evidenci (elektronicky nebo v listinné podobě) přítomných dětí, obsahující čas příchodu a odchodu dítěte (ověření při kontrole na místě)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1993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850319-D219-4285-B73B-B3CAE05C5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0B56B4-769F-48CC-B45B-97F5C8C0B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buFontTx/>
              <a:buNone/>
              <a:defRPr/>
            </a:pPr>
            <a:r>
              <a:rPr lang="cs-CZ" b="1" dirty="0"/>
              <a:t>Aktivita Společná doprava dětí do/z příměstského tábora </a:t>
            </a:r>
          </a:p>
          <a:p>
            <a:pPr marL="0" indent="0" algn="ctr">
              <a:buFontTx/>
              <a:buNone/>
              <a:defRPr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cs-CZ" dirty="0"/>
              <a:t>Podpora je určena na zajištění dopravy dětí do/z příměstského tábora (týká se dětí předškolního věku a žáků 1. stupně ZŠ). 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Společná doprava dětí do/z příměstského tábora může být provozována, pokud platí alespoň jedno z níže uvedených kritérií: </a:t>
            </a:r>
          </a:p>
          <a:p>
            <a:r>
              <a:rPr lang="cs-CZ" dirty="0"/>
              <a:t>neexistuje žádné spojení hromadnou dopravou, </a:t>
            </a:r>
          </a:p>
          <a:p>
            <a:r>
              <a:rPr lang="cs-CZ" dirty="0"/>
              <a:t>neexistuje vhodné spojení hromadnou dopravou ve vhodném čase (dítě by na začátek nebo po konci příměstského tábora čekalo více než 30 min.), </a:t>
            </a:r>
          </a:p>
          <a:p>
            <a:r>
              <a:rPr lang="cs-CZ" dirty="0"/>
              <a:t>návaznost spojů hromadné dopravy je komplikovaná (přestupy, čekání na jednotlivé spoje, interval mezi jednotlivými spoji je větší než 1 hod.).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0579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70118B-F52B-49FD-AB5E-93D49A6B2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Způsobilost výdajů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E1562F-C0D5-4687-8DDC-0A38D5C7D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altLang="cs-CZ" dirty="0"/>
              <a:t>Pravidla, jaké kategorie výdajů jsou způsobilé, jsou k dispozici ve </a:t>
            </a:r>
            <a:r>
              <a:rPr lang="cs-CZ" altLang="cs-CZ" b="1" dirty="0"/>
              <a:t>Specifické části pravidel pro žadatele a příjemce v rámci Operačního programu zaměstnanost pro projekty se skutečně vzniklými výdaji a případně také s nepřímými náklady </a:t>
            </a:r>
            <a:r>
              <a:rPr lang="cs-CZ" altLang="cs-CZ" dirty="0"/>
              <a:t>(konkrétní odkaz na elektronickou verzi tohoto dokumentu viz část 10.2 této výzvy).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Časově způsobilé jsou náklady vzniklé v době realizace projektu. Datum zahájení realizace projektu nesmí předcházet datu vyhlášení příslušné výzvy MAS.</a:t>
            </a:r>
          </a:p>
        </p:txBody>
      </p:sp>
    </p:spTree>
    <p:extLst>
      <p:ext uri="{BB962C8B-B14F-4D97-AF65-F5344CB8AC3E}">
        <p14:creationId xmlns:p14="http://schemas.microsoft.com/office/powerpoint/2010/main" val="29228996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70118B-F52B-49FD-AB5E-93D49A6B2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Způsobilost výdajů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E1562F-C0D5-4687-8DDC-0A38D5C7D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2980928"/>
          </a:xfrm>
        </p:spPr>
        <p:txBody>
          <a:bodyPr>
            <a:normAutofit lnSpcReduction="10000"/>
          </a:bodyPr>
          <a:lstStyle/>
          <a:p>
            <a:pPr marL="0" indent="0" algn="just">
              <a:buFontTx/>
              <a:buNone/>
            </a:pPr>
            <a:r>
              <a:rPr lang="cs-CZ" altLang="cs-CZ" dirty="0"/>
              <a:t>Projekty podpořené ve výzvách MAS aplikují </a:t>
            </a:r>
            <a:r>
              <a:rPr lang="cs-CZ" altLang="cs-CZ" b="1" dirty="0"/>
              <a:t>nepřímé náklady ve výši 25 %</a:t>
            </a:r>
            <a:r>
              <a:rPr lang="cs-CZ" altLang="cs-CZ" dirty="0"/>
              <a:t>.</a:t>
            </a:r>
            <a:r>
              <a:rPr lang="cs-CZ" altLang="cs-CZ" b="1" dirty="0"/>
              <a:t> </a:t>
            </a:r>
            <a:r>
              <a:rPr lang="cs-CZ" altLang="cs-CZ" dirty="0"/>
              <a:t>Zároveň platí, že pro projekty, u nichž podstatná většina nákladů vznikne formou nákupu služeb od externích dodavatelů, jsou způsobilá procenta nepřímých nákladů snížena. </a:t>
            </a:r>
          </a:p>
        </p:txBody>
      </p:sp>
    </p:spTree>
    <p:extLst>
      <p:ext uri="{BB962C8B-B14F-4D97-AF65-F5344CB8AC3E}">
        <p14:creationId xmlns:p14="http://schemas.microsoft.com/office/powerpoint/2010/main" val="1170271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ADDCA6-905E-4D61-880D-C54C8703D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Indikátory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7E3CA609-3213-4A99-90B3-10C358DC20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0113478"/>
              </p:ext>
            </p:extLst>
          </p:nvPr>
        </p:nvGraphicFramePr>
        <p:xfrm>
          <a:off x="457200" y="3500439"/>
          <a:ext cx="8229599" cy="1796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9101">
                  <a:extLst>
                    <a:ext uri="{9D8B030D-6E8A-4147-A177-3AD203B41FA5}">
                      <a16:colId xmlns:a16="http://schemas.microsoft.com/office/drawing/2014/main" val="2437799664"/>
                    </a:ext>
                  </a:extLst>
                </a:gridCol>
                <a:gridCol w="3739530">
                  <a:extLst>
                    <a:ext uri="{9D8B030D-6E8A-4147-A177-3AD203B41FA5}">
                      <a16:colId xmlns:a16="http://schemas.microsoft.com/office/drawing/2014/main" val="3634005626"/>
                    </a:ext>
                  </a:extLst>
                </a:gridCol>
                <a:gridCol w="1677192">
                  <a:extLst>
                    <a:ext uri="{9D8B030D-6E8A-4147-A177-3AD203B41FA5}">
                      <a16:colId xmlns:a16="http://schemas.microsoft.com/office/drawing/2014/main" val="124114804"/>
                    </a:ext>
                  </a:extLst>
                </a:gridCol>
                <a:gridCol w="1683776">
                  <a:extLst>
                    <a:ext uri="{9D8B030D-6E8A-4147-A177-3AD203B41FA5}">
                      <a16:colId xmlns:a16="http://schemas.microsoft.com/office/drawing/2014/main" val="863252091"/>
                    </a:ext>
                  </a:extLst>
                </a:gridCol>
              </a:tblGrid>
              <a:tr h="4389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cap="small" dirty="0">
                          <a:solidFill>
                            <a:schemeClr val="tx1"/>
                          </a:solidFill>
                          <a:effectLst/>
                        </a:rPr>
                        <a:t>Kód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cap="small" dirty="0">
                          <a:solidFill>
                            <a:schemeClr val="tx1"/>
                          </a:solidFill>
                          <a:effectLst/>
                        </a:rPr>
                        <a:t>Název indikátoru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cap="small">
                          <a:solidFill>
                            <a:schemeClr val="tx1"/>
                          </a:solidFill>
                          <a:effectLst/>
                        </a:rPr>
                        <a:t>Měrná jednotka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cap="small">
                          <a:solidFill>
                            <a:schemeClr val="tx1"/>
                          </a:solidFill>
                          <a:effectLst/>
                        </a:rPr>
                        <a:t>Typ indikátoru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777624"/>
                  </a:ext>
                </a:extLst>
              </a:tr>
              <a:tr h="6417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60000 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Celkový počet účastníků 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Osoby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600">
                          <a:solidFill>
                            <a:schemeClr val="tx1"/>
                          </a:solidFill>
                          <a:effectLst/>
                        </a:rPr>
                        <a:t>Výstup </a:t>
                      </a:r>
                      <a:endParaRPr lang="cs-CZ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74760"/>
                  </a:ext>
                </a:extLst>
              </a:tr>
              <a:tr h="715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50001 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s-CZ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Kapacita podporovaných zařízení péče o děti nebo vzdělávacích zařízení </a:t>
                      </a: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Osoby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100"/>
                        </a:spcAft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effectLst/>
                        </a:rPr>
                        <a:t>Výstup </a:t>
                      </a:r>
                      <a:endParaRPr lang="cs-CZ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8DC63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6375154"/>
                  </a:ext>
                </a:extLst>
              </a:tr>
            </a:tbl>
          </a:graphicData>
        </a:graphic>
      </p:graphicFrame>
      <p:sp>
        <p:nvSpPr>
          <p:cNvPr id="5" name="TextovéPole 7">
            <a:extLst>
              <a:ext uri="{FF2B5EF4-FFF2-40B4-BE49-F238E27FC236}">
                <a16:creationId xmlns:a16="http://schemas.microsoft.com/office/drawing/2014/main" id="{97249D0C-2087-4550-A912-9EBB41300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50106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cs-CZ" altLang="cs-CZ" sz="2000" dirty="0"/>
              <a:t>V žádosti o podporu žadatel uvede cílovou hodnotu (tj. hodnotu,</a:t>
            </a:r>
          </a:p>
          <a:p>
            <a:r>
              <a:rPr lang="cs-CZ" altLang="cs-CZ" sz="2000" dirty="0"/>
              <a:t>která se chápe jako závazek žadatele, kterého má dosáhnout</a:t>
            </a:r>
          </a:p>
          <a:p>
            <a:r>
              <a:rPr lang="cs-CZ" altLang="cs-CZ" sz="2000" dirty="0"/>
              <a:t>díky realizaci projektu uvedeného v žádosti o podporu) </a:t>
            </a:r>
          </a:p>
          <a:p>
            <a:r>
              <a:rPr lang="cs-CZ" altLang="cs-CZ" sz="2000" dirty="0"/>
              <a:t>k následujícím indikátorům:</a:t>
            </a:r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036012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DBAAA-2EC8-4E7B-8873-5916ABC87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Hodnocení žádostí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1FB8D-2833-44BF-AD8F-5ADA888D5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r>
              <a:rPr lang="cs-CZ" dirty="0"/>
              <a:t>Informace o způsobu hodnocení a výběru projektů jsou uvedeny v příloze č. 2 Výzvy.</a:t>
            </a:r>
          </a:p>
          <a:p>
            <a:r>
              <a:rPr lang="cs-CZ" dirty="0"/>
              <a:t>Hodnocení přijatelnosti a formálních náležitostí – 1. fáze</a:t>
            </a:r>
          </a:p>
          <a:p>
            <a:r>
              <a:rPr lang="cs-CZ" dirty="0"/>
              <a:t>Věcné hodnocení – 2. fáze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4594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DBAAA-2EC8-4E7B-8873-5916ABC87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Hodnocení přijatelnosti a formálních náležitostí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1FB8D-2833-44BF-AD8F-5ADA888D5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r>
              <a:rPr lang="cs-CZ" b="1" dirty="0"/>
              <a:t>Vylučovací kritéria </a:t>
            </a:r>
            <a:r>
              <a:rPr lang="cs-CZ" dirty="0"/>
              <a:t>– musí být splněna, nemají vliv na věcné hodnocení žádosti.</a:t>
            </a:r>
          </a:p>
          <a:p>
            <a:r>
              <a:rPr lang="cs-CZ" b="1" dirty="0"/>
              <a:t>Neopravitelná</a:t>
            </a:r>
            <a:r>
              <a:rPr lang="cs-CZ" dirty="0"/>
              <a:t> – při nesplnění kteréhokoliv je žádost vyřazena.</a:t>
            </a:r>
          </a:p>
          <a:p>
            <a:r>
              <a:rPr lang="cs-CZ" dirty="0"/>
              <a:t>1x výzva k doplnění formálních chyb (nelze měnit údaje)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72630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DBAAA-2EC8-4E7B-8873-5916ABC87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Věcné hodnocení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1FB8D-2833-44BF-AD8F-5ADA888D5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r>
              <a:rPr lang="cs-CZ" dirty="0"/>
              <a:t>Zahrnuje aspekty kvality projektů</a:t>
            </a:r>
          </a:p>
          <a:p>
            <a:r>
              <a:rPr lang="cs-CZ" dirty="0"/>
              <a:t>4 části:</a:t>
            </a:r>
          </a:p>
          <a:p>
            <a:pPr lvl="1"/>
            <a:r>
              <a:rPr lang="cs-CZ" sz="2000" dirty="0"/>
              <a:t>Potřebnost pro území MAS</a:t>
            </a:r>
          </a:p>
          <a:p>
            <a:pPr lvl="1"/>
            <a:r>
              <a:rPr lang="cs-CZ" sz="2000" dirty="0"/>
              <a:t>Účelnost</a:t>
            </a:r>
          </a:p>
          <a:p>
            <a:pPr lvl="1"/>
            <a:r>
              <a:rPr lang="cs-CZ" sz="2000" dirty="0"/>
              <a:t>Efektivnost a hospodárnost</a:t>
            </a:r>
          </a:p>
          <a:p>
            <a:pPr lvl="1"/>
            <a:r>
              <a:rPr lang="cs-CZ" sz="2000" dirty="0"/>
              <a:t>Proveditelnost</a:t>
            </a:r>
          </a:p>
          <a:p>
            <a:r>
              <a:rPr lang="cs-CZ" sz="2400" dirty="0"/>
              <a:t>Velmi dobře – Dobře – Dostatečně – </a:t>
            </a:r>
            <a:r>
              <a:rPr lang="cs-CZ" sz="2400" dirty="0">
                <a:solidFill>
                  <a:srgbClr val="FF0000"/>
                </a:solidFill>
              </a:rPr>
              <a:t>Nedostatečně</a:t>
            </a:r>
          </a:p>
          <a:p>
            <a:r>
              <a:rPr lang="cs-CZ" sz="2400" dirty="0"/>
              <a:t>Maximum - 100 bodů, minimum pro splnění podmínek VH - 50 bodů</a:t>
            </a:r>
          </a:p>
          <a:p>
            <a:r>
              <a:rPr lang="cs-CZ" dirty="0"/>
              <a:t>Hlavním zdrojem informací žádost o podporu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6117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E07B4-2267-4052-9F5C-37828EF91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kern="0" dirty="0"/>
              <a:t>Registrace žadatele do systému MS2014+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69F148-A7A4-400F-8308-7305214ADA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kern="0" dirty="0">
                <a:hlinkClick r:id="rId2"/>
              </a:rPr>
              <a:t>https://mseu.mssf.cz/</a:t>
            </a:r>
            <a:endParaRPr lang="cs-CZ" dirty="0"/>
          </a:p>
        </p:txBody>
      </p:sp>
      <p:pic>
        <p:nvPicPr>
          <p:cNvPr id="4" name="Zástupný symbol pro obsah 15">
            <a:extLst>
              <a:ext uri="{FF2B5EF4-FFF2-40B4-BE49-F238E27FC236}">
                <a16:creationId xmlns:a16="http://schemas.microsoft.com/office/drawing/2014/main" id="{3B01A322-00FB-463F-B988-8A8EFECD5C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4637" y="2132856"/>
            <a:ext cx="8594725" cy="3824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260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10E0EB-32F8-4165-9EF4-79FB901F0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žadatele</a:t>
            </a:r>
          </a:p>
        </p:txBody>
      </p:sp>
      <p:pic>
        <p:nvPicPr>
          <p:cNvPr id="4" name="Zástupný symbol pro obsah 4">
            <a:extLst>
              <a:ext uri="{FF2B5EF4-FFF2-40B4-BE49-F238E27FC236}">
                <a16:creationId xmlns:a16="http://schemas.microsoft.com/office/drawing/2014/main" id="{901DA0D8-096A-40CB-BFC6-9EAC854FB32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285607"/>
            <a:ext cx="8229600" cy="3155148"/>
          </a:xfrm>
        </p:spPr>
      </p:pic>
    </p:spTree>
    <p:extLst>
      <p:ext uri="{BB962C8B-B14F-4D97-AF65-F5344CB8AC3E}">
        <p14:creationId xmlns:p14="http://schemas.microsoft.com/office/powerpoint/2010/main" val="1980850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2. Výzva OPZ – Prorodinná opatření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D8D1007B-DE99-4A93-8439-358643E706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385022"/>
              </p:ext>
            </p:extLst>
          </p:nvPr>
        </p:nvGraphicFramePr>
        <p:xfrm>
          <a:off x="755650" y="1700808"/>
          <a:ext cx="7704138" cy="41044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34919">
                  <a:extLst>
                    <a:ext uri="{9D8B030D-6E8A-4147-A177-3AD203B41FA5}">
                      <a16:colId xmlns:a16="http://schemas.microsoft.com/office/drawing/2014/main" val="711000345"/>
                    </a:ext>
                  </a:extLst>
                </a:gridCol>
                <a:gridCol w="3369219">
                  <a:extLst>
                    <a:ext uri="{9D8B030D-6E8A-4147-A177-3AD203B41FA5}">
                      <a16:colId xmlns:a16="http://schemas.microsoft.com/office/drawing/2014/main" val="2648038352"/>
                    </a:ext>
                  </a:extLst>
                </a:gridCol>
              </a:tblGrid>
              <a:tr h="24004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 dirty="0">
                          <a:effectLst/>
                        </a:rPr>
                        <a:t>Číslo výzvy MAS</a:t>
                      </a:r>
                      <a:endParaRPr lang="cs-CZ" sz="1400" b="0" i="0" u="none" strike="noStrike" dirty="0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C26/03_16_047/CLLD_16_01_004</a:t>
                      </a: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252627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 dirty="0">
                          <a:effectLst/>
                        </a:rPr>
                        <a:t>Název výzvy MAS</a:t>
                      </a:r>
                      <a:endParaRPr lang="cs-CZ" sz="1400" b="0" i="0" u="none" strike="noStrike" dirty="0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u="none" strike="noStrike" dirty="0">
                          <a:effectLst/>
                        </a:rPr>
                        <a:t>4. Výzva OPZ – Prorodinná opatření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335131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 dirty="0">
                          <a:effectLst/>
                        </a:rPr>
                        <a:t>Datum vyhlášení výzvy MAS</a:t>
                      </a:r>
                      <a:endParaRPr lang="cs-CZ" sz="1400" b="0" i="0" u="none" strike="noStrike" dirty="0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u="none" strike="noStrike" dirty="0">
                          <a:effectLst/>
                        </a:rPr>
                        <a:t>30.11.2019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842032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 dirty="0">
                          <a:effectLst/>
                        </a:rPr>
                        <a:t>Datum zpřístupnění žádosti o podporu</a:t>
                      </a:r>
                      <a:endParaRPr lang="cs-CZ" sz="1400" b="0" i="0" u="none" strike="noStrike" dirty="0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u="none" strike="noStrike" dirty="0">
                          <a:effectLst/>
                        </a:rPr>
                        <a:t>30. 11. 2019, 4:00 hodin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402850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 dirty="0">
                          <a:effectLst/>
                        </a:rPr>
                        <a:t>Datum zahájení příjmu žádostí o podporu</a:t>
                      </a:r>
                      <a:endParaRPr lang="cs-CZ" sz="1400" b="0" i="0" u="none" strike="noStrike" dirty="0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u="none" strike="noStrike" dirty="0">
                          <a:effectLst/>
                        </a:rPr>
                        <a:t>30. 11. 2019, 4:00 hodin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7444532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 dirty="0">
                          <a:effectLst/>
                        </a:rPr>
                        <a:t>Datum ukončení příjmu žádostí o podporu</a:t>
                      </a:r>
                      <a:endParaRPr lang="cs-CZ" sz="1400" b="0" i="0" u="none" strike="noStrike" dirty="0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u="none" strike="noStrike" dirty="0">
                          <a:effectLst/>
                        </a:rPr>
                        <a:t>31. 12. 2019, 12:00 hodin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009711"/>
                  </a:ext>
                </a:extLst>
              </a:tr>
              <a:tr h="63482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>
                          <a:effectLst/>
                        </a:rPr>
                        <a:t>Maximální délka, na kterou je žadatel oprávněn projekt naplánovat</a:t>
                      </a:r>
                      <a:endParaRPr lang="cs-CZ" sz="1400" b="0" i="0" u="none" strike="noStrike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u="none" strike="noStrike" dirty="0">
                          <a:effectLst/>
                        </a:rPr>
                        <a:t>Maximálně 36 měsíců.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160326"/>
                  </a:ext>
                </a:extLst>
              </a:tr>
              <a:tr h="63482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>
                          <a:effectLst/>
                        </a:rPr>
                        <a:t>Nejzazší datum pro ukončení fyzické realizace projektu</a:t>
                      </a:r>
                      <a:endParaRPr lang="cs-CZ" sz="1400" b="0" i="0" u="none" strike="noStrike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400" b="0" u="none" strike="noStrike" dirty="0">
                          <a:effectLst/>
                        </a:rPr>
                        <a:t>31.12.2022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325542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>
                          <a:effectLst/>
                        </a:rPr>
                        <a:t>Finanční alokace výzvy</a:t>
                      </a:r>
                      <a:endParaRPr lang="cs-CZ" sz="1400" b="0" i="0" u="none" strike="noStrike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effectLst/>
                        </a:rPr>
                        <a:t>5 339 157,50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243997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>
                          <a:effectLst/>
                        </a:rPr>
                        <a:t>Minimální CZV projektu</a:t>
                      </a:r>
                      <a:endParaRPr lang="cs-CZ" sz="1400" b="0" i="0" u="none" strike="noStrike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effectLst/>
                        </a:rPr>
                        <a:t>400 000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642591"/>
                  </a:ext>
                </a:extLst>
              </a:tr>
              <a:tr h="324345"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0" u="none" strike="noStrike">
                          <a:effectLst/>
                        </a:rPr>
                        <a:t>Maximální CZV projektu</a:t>
                      </a:r>
                      <a:endParaRPr lang="cs-CZ" sz="1400" b="0" i="0" u="none" strike="noStrike">
                        <a:solidFill>
                          <a:srgbClr val="9BBB59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u="none" strike="noStrike" dirty="0">
                          <a:effectLst/>
                        </a:rPr>
                        <a:t>5 339 157,50 Kč</a:t>
                      </a:r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7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624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0025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E386B6-3AE3-44CE-8D6D-278F9270B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Založení nové žádosti</a:t>
            </a:r>
          </a:p>
        </p:txBody>
      </p:sp>
      <p:pic>
        <p:nvPicPr>
          <p:cNvPr id="4" name="Zástupný symbol pro obsah 4">
            <a:extLst>
              <a:ext uri="{FF2B5EF4-FFF2-40B4-BE49-F238E27FC236}">
                <a16:creationId xmlns:a16="http://schemas.microsoft.com/office/drawing/2014/main" id="{16FE785B-859B-4C55-A340-51150FA94CB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366891"/>
            <a:ext cx="8229600" cy="2992581"/>
          </a:xfrm>
        </p:spPr>
      </p:pic>
    </p:spTree>
    <p:extLst>
      <p:ext uri="{BB962C8B-B14F-4D97-AF65-F5344CB8AC3E}">
        <p14:creationId xmlns:p14="http://schemas.microsoft.com/office/powerpoint/2010/main" val="3669248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4FB0B1-D960-4D37-BFBC-F034B8F61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Nastavení signatáře a editora</a:t>
            </a:r>
          </a:p>
        </p:txBody>
      </p:sp>
      <p:pic>
        <p:nvPicPr>
          <p:cNvPr id="4" name="Zástupný obsah 6">
            <a:extLst>
              <a:ext uri="{FF2B5EF4-FFF2-40B4-BE49-F238E27FC236}">
                <a16:creationId xmlns:a16="http://schemas.microsoft.com/office/drawing/2014/main" id="{99A4EDBA-239B-4527-B112-A7B6C2E83A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24116" y="1600200"/>
            <a:ext cx="6295767" cy="4525963"/>
          </a:xfrm>
        </p:spPr>
      </p:pic>
    </p:spTree>
    <p:extLst>
      <p:ext uri="{BB962C8B-B14F-4D97-AF65-F5344CB8AC3E}">
        <p14:creationId xmlns:p14="http://schemas.microsoft.com/office/powerpoint/2010/main" val="1773751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FB0FBA-FC83-4C3C-9A58-28A2EFC62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Konzultace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CB5EA4A-8789-4692-81A9-0F9927B12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4104456"/>
          </a:xfrm>
        </p:spPr>
        <p:txBody>
          <a:bodyPr/>
          <a:lstStyle/>
          <a:p>
            <a:pPr marL="0" indent="0" algn="ctr">
              <a:buNone/>
            </a:pPr>
            <a:r>
              <a:rPr lang="cs-CZ" sz="4400" dirty="0"/>
              <a:t>Ing. Ondřej Neuman</a:t>
            </a:r>
          </a:p>
          <a:p>
            <a:pPr marL="0" indent="0" algn="ctr">
              <a:buNone/>
            </a:pPr>
            <a:endParaRPr lang="cs-CZ" sz="4400" dirty="0"/>
          </a:p>
          <a:p>
            <a:pPr marL="0" indent="0" algn="ctr">
              <a:buNone/>
            </a:pPr>
            <a:r>
              <a:rPr lang="cs-CZ" sz="4400" dirty="0"/>
              <a:t>Telefon: 732 824 166 </a:t>
            </a:r>
          </a:p>
          <a:p>
            <a:pPr marL="0" indent="0" algn="ctr">
              <a:buNone/>
            </a:pPr>
            <a:endParaRPr lang="cs-CZ" sz="4400" dirty="0"/>
          </a:p>
          <a:p>
            <a:pPr marL="0" indent="0" algn="ctr">
              <a:buNone/>
            </a:pPr>
            <a:r>
              <a:rPr lang="cs-CZ" sz="4400" dirty="0"/>
              <a:t>Email</a:t>
            </a:r>
            <a:r>
              <a:rPr lang="cs-CZ" sz="4400"/>
              <a:t>: info@</a:t>
            </a:r>
            <a:r>
              <a:rPr lang="cs-CZ" sz="4400" dirty="0"/>
              <a:t>masroznovsko.cz</a:t>
            </a:r>
          </a:p>
        </p:txBody>
      </p:sp>
    </p:spTree>
    <p:extLst>
      <p:ext uri="{BB962C8B-B14F-4D97-AF65-F5344CB8AC3E}">
        <p14:creationId xmlns:p14="http://schemas.microsoft.com/office/powerpoint/2010/main" val="1470635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2. Výzva OPZ – Prorodinná opatření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dĺžnik 2">
            <a:extLst>
              <a:ext uri="{FF2B5EF4-FFF2-40B4-BE49-F238E27FC236}">
                <a16:creationId xmlns:a16="http://schemas.microsoft.com/office/drawing/2014/main" id="{0A5618E6-B152-4A30-9458-CEAED1E01B60}"/>
              </a:ext>
            </a:extLst>
          </p:cNvPr>
          <p:cNvSpPr/>
          <p:nvPr/>
        </p:nvSpPr>
        <p:spPr>
          <a:xfrm>
            <a:off x="681253" y="1916832"/>
            <a:ext cx="8229600" cy="44935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  <a:buClr>
                <a:srgbClr val="4F81BD"/>
              </a:buClr>
              <a:buSzPts val="1100"/>
              <a:tabLst>
                <a:tab pos="504190" algn="l"/>
                <a:tab pos="252095" algn="l"/>
              </a:tabLst>
              <a:defRPr/>
            </a:pPr>
            <a:endParaRPr lang="cs-CZ" b="1" dirty="0"/>
          </a:p>
          <a:p>
            <a:pPr algn="ctr">
              <a:spcAft>
                <a:spcPts val="0"/>
              </a:spcAft>
              <a:buClr>
                <a:srgbClr val="4F81BD"/>
              </a:buClr>
              <a:buSzPts val="1100"/>
              <a:tabLst>
                <a:tab pos="504190" algn="l"/>
                <a:tab pos="252095" algn="l"/>
              </a:tabLst>
              <a:defRPr/>
            </a:pPr>
            <a:r>
              <a:rPr lang="cs-CZ" sz="2000" b="1" dirty="0"/>
              <a:t>Finanční alokace výzvy</a:t>
            </a:r>
            <a:r>
              <a:rPr lang="cs-CZ" sz="2000" dirty="0"/>
              <a:t>: </a:t>
            </a:r>
            <a:r>
              <a:rPr lang="cs-CZ" sz="2000" b="1" dirty="0"/>
              <a:t>5 339 157,50 CZK</a:t>
            </a:r>
          </a:p>
          <a:p>
            <a:pPr algn="just">
              <a:spcAft>
                <a:spcPts val="0"/>
              </a:spcAft>
              <a:buClr>
                <a:srgbClr val="4F81BD"/>
              </a:buClr>
              <a:buSzPts val="1100"/>
              <a:tabLst>
                <a:tab pos="504190" algn="l"/>
                <a:tab pos="252095" algn="l"/>
              </a:tabLst>
              <a:defRPr/>
            </a:pPr>
            <a:endParaRPr lang="cs-CZ" sz="2000" dirty="0"/>
          </a:p>
          <a:p>
            <a:pPr marL="285750" indent="-285750" algn="just">
              <a:spcAft>
                <a:spcPts val="0"/>
              </a:spcAft>
              <a:buClr>
                <a:srgbClr val="4F81BD"/>
              </a:buClr>
              <a:buSzPts val="1100"/>
              <a:buFont typeface="Arial" panose="020B0604020202020204" pitchFamily="34" charset="0"/>
              <a:buChar char="•"/>
              <a:tabLst>
                <a:tab pos="504190" algn="l"/>
                <a:tab pos="252095" algn="l"/>
              </a:tabLst>
              <a:defRPr/>
            </a:pPr>
            <a:r>
              <a:rPr lang="cs-CZ" sz="1600" dirty="0">
                <a:latin typeface="Segoe UI Semibold" panose="020B07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Minimální výše CZV projektu:      </a:t>
            </a:r>
            <a:r>
              <a:rPr lang="cs-CZ" sz="1600" b="1" dirty="0">
                <a:latin typeface="Segoe UI Semibold" panose="020B07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400 000,00 CZK</a:t>
            </a:r>
            <a:endParaRPr lang="cs-CZ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Clr>
                <a:srgbClr val="4F81BD"/>
              </a:buClr>
              <a:buSzPts val="1100"/>
              <a:buFont typeface="Arial" panose="020B0604020202020204" pitchFamily="34" charset="0"/>
              <a:buChar char="•"/>
              <a:tabLst>
                <a:tab pos="504190" algn="l"/>
                <a:tab pos="252095" algn="l"/>
              </a:tabLst>
              <a:defRPr/>
            </a:pPr>
            <a:r>
              <a:rPr lang="cs-CZ" sz="1600" dirty="0">
                <a:latin typeface="Segoe UI Semibold" panose="020B07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Maximální výše CZV projektu:   5 339 157,50 </a:t>
            </a:r>
            <a:r>
              <a:rPr lang="cs-CZ" sz="1600" b="1" dirty="0">
                <a:latin typeface="Segoe UI Semibold" panose="020B07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CZK</a:t>
            </a:r>
          </a:p>
          <a:p>
            <a:pPr>
              <a:defRPr/>
            </a:pPr>
            <a:endParaRPr lang="cs-CZ" sz="2000" dirty="0"/>
          </a:p>
          <a:p>
            <a:pPr>
              <a:defRPr/>
            </a:pPr>
            <a:r>
              <a:rPr lang="cs-CZ" sz="1600" b="1" dirty="0"/>
              <a:t>V této výzvě budou podporovány aktivity: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Dětské skupiny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Vzdělávání pečujících osob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Příměstské tábory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cs-CZ" sz="1600" dirty="0"/>
              <a:t>Společná doprava dětí do/z příměstského tábora</a:t>
            </a:r>
          </a:p>
          <a:p>
            <a:pPr>
              <a:defRPr/>
            </a:pPr>
            <a:endParaRPr lang="cs-CZ" sz="1600" dirty="0"/>
          </a:p>
          <a:p>
            <a:pPr>
              <a:defRPr/>
            </a:pPr>
            <a:r>
              <a:rPr lang="cs-CZ" sz="1600" b="1" dirty="0"/>
              <a:t>Cílovými skupinami výzvy jsou: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Osoby pečující o malé děti (tj. osoby pečující o osobu mladší 15 let)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dirty="0"/>
              <a:t>Osoby vracející se na trh práce po návratu z mateřské/rodičovské dovolené (tj. Osoby, které nevykonávaly zaměstnání nebo samostatnou výdělečnou činnost po dobu mateřské/rodičovské dovolené a v řádu měsíců se u nich očekává návrat na trh práce.)</a:t>
            </a:r>
          </a:p>
        </p:txBody>
      </p:sp>
    </p:spTree>
    <p:extLst>
      <p:ext uri="{BB962C8B-B14F-4D97-AF65-F5344CB8AC3E}">
        <p14:creationId xmlns:p14="http://schemas.microsoft.com/office/powerpoint/2010/main" val="3838775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DD4A2A-39E7-4216-987F-E76596A42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</a:t>
            </a:r>
            <a:r>
              <a:rPr lang="it-IT" altLang="cs-CZ" dirty="0"/>
              <a:t>ravidla pro žadatele a příjemce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9365524-A32B-4C40-A46D-755EC2AB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FontTx/>
              <a:buNone/>
              <a:defRPr/>
            </a:pPr>
            <a:r>
              <a:rPr lang="cs-CZ" b="1" dirty="0"/>
              <a:t>Pro žádosti o podporu a následně také pro realizaci podpořených projektů platí:</a:t>
            </a:r>
          </a:p>
          <a:p>
            <a:pPr marL="0" indent="0" algn="ctr">
              <a:buFontTx/>
              <a:buNone/>
              <a:defRPr/>
            </a:pPr>
            <a:r>
              <a:rPr lang="cs-CZ" dirty="0"/>
              <a:t> </a:t>
            </a:r>
          </a:p>
          <a:p>
            <a:pPr>
              <a:defRPr/>
            </a:pPr>
            <a:r>
              <a:rPr lang="cs-CZ" dirty="0"/>
              <a:t>Obecná část pravidel pro žadatele a příjemce v rámci OPZ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Specifická část pravidel pro žadatele a příjemce v rámci OPZ pro projekty se skutečně vzniklými výdaji a případně také s nepřímými náklady</a:t>
            </a:r>
          </a:p>
          <a:p>
            <a:pPr>
              <a:defRPr/>
            </a:pPr>
            <a:endParaRPr lang="cs-CZ" dirty="0"/>
          </a:p>
          <a:p>
            <a:pPr>
              <a:defRPr/>
            </a:pPr>
            <a:r>
              <a:rPr lang="cs-CZ" dirty="0"/>
              <a:t>Odkaz na elektronickou verzi: Výzva kapitola 10.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637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746467-58AF-4E17-A45C-F17CF040F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Platnost pravidel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859DD2-9573-465F-9CB9-98FA32803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altLang="cs-CZ" dirty="0"/>
              <a:t>Do vydání právního aktu se žadatel řídí verzí Obecných a Specifických pravidel platných v den vyhlášení výzvy integrovaného nástroje CLLD.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V době realizace, tj. od vydání právního aktu, se příjemce řídí vždy aktuální platnou verzí Obecných i Specifických pravidel.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3436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895818-172F-407B-BEF5-7FEF9A6D1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Oprávnění žadatelé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83ADD8-9565-4044-A13D-074B31F6E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600" dirty="0"/>
              <a:t>Nestátní neziskové organizace;</a:t>
            </a:r>
          </a:p>
          <a:p>
            <a:r>
              <a:rPr lang="cs-CZ" sz="1600" dirty="0"/>
              <a:t>Obce dle zákona č. 128/2000 Sb., o obcích;</a:t>
            </a:r>
          </a:p>
          <a:p>
            <a:r>
              <a:rPr lang="cs-CZ" sz="1600" dirty="0"/>
              <a:t>Organizace zřizované obcemi;</a:t>
            </a:r>
          </a:p>
          <a:p>
            <a:r>
              <a:rPr lang="cs-CZ" sz="1600" dirty="0"/>
              <a:t>Dobrovolné svazky obcí;</a:t>
            </a:r>
          </a:p>
          <a:p>
            <a:r>
              <a:rPr lang="cs-CZ" sz="1600" dirty="0"/>
              <a:t>Místní akční skupina (MAS);</a:t>
            </a:r>
          </a:p>
          <a:p>
            <a:r>
              <a:rPr lang="cs-CZ" sz="1600" dirty="0"/>
              <a:t>Vzdělávací a poradenské instituce;</a:t>
            </a:r>
          </a:p>
          <a:p>
            <a:r>
              <a:rPr lang="cs-CZ" sz="1600" dirty="0"/>
              <a:t>Školy a školská zařízení;</a:t>
            </a:r>
          </a:p>
          <a:p>
            <a:r>
              <a:rPr lang="cs-CZ" sz="1600" dirty="0"/>
              <a:t>Obchodní korporace (veřejná obchodní společnost, komanditní společnost, společnost s ručením omezeným, akciová společnost, evropská společnost, evropské hospodářské zájmové sdružení, družstva – družstvo, sociální družstvo, evropská družstevní společnost);</a:t>
            </a:r>
          </a:p>
          <a:p>
            <a:r>
              <a:rPr lang="cs-CZ" sz="1600" dirty="0"/>
              <a:t>OSVČ</a:t>
            </a:r>
          </a:p>
        </p:txBody>
      </p:sp>
    </p:spTree>
    <p:extLst>
      <p:ext uri="{BB962C8B-B14F-4D97-AF65-F5344CB8AC3E}">
        <p14:creationId xmlns:p14="http://schemas.microsoft.com/office/powerpoint/2010/main" val="136440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850319-D219-4285-B73B-B3CAE05C5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0B56B4-769F-48CC-B45B-97F5C8C0B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FontTx/>
              <a:buNone/>
              <a:defRPr/>
            </a:pPr>
            <a:r>
              <a:rPr lang="cs-CZ" b="1" dirty="0"/>
              <a:t>Aktivita Dětské skupiny</a:t>
            </a:r>
          </a:p>
          <a:p>
            <a:pPr marL="0" indent="0" algn="ctr">
              <a:buFontTx/>
              <a:buNone/>
              <a:defRPr/>
            </a:pPr>
            <a:r>
              <a:rPr lang="cs-CZ" dirty="0"/>
              <a:t> </a:t>
            </a:r>
          </a:p>
          <a:p>
            <a:pPr algn="just"/>
            <a:r>
              <a:rPr lang="cs-CZ" dirty="0"/>
              <a:t>Služba péče o dítě v dětské skupině je poskytována mimo domácnost dítěte v kolektivu dětí, je určena pro děti od 1 roku věku do zahájení povinné školní docházky a je zaměřena na zajištění potřeb dítěte, na výchovu, rozvoj schopností, kulturních a hygienických návyků dítěte. Účelem podpory je umožnit rodičům zapojení do pracovního procesu.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5445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850319-D219-4285-B73B-B3CAE05C5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0B56B4-769F-48CC-B45B-97F5C8C0B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FontTx/>
              <a:buNone/>
              <a:defRPr/>
            </a:pPr>
            <a:r>
              <a:rPr lang="cs-CZ" b="1" dirty="0"/>
              <a:t>Aktivita Dětské skupiny</a:t>
            </a:r>
          </a:p>
          <a:p>
            <a:pPr marL="0" indent="0" algn="ctr">
              <a:buFontTx/>
              <a:buNone/>
              <a:defRPr/>
            </a:pPr>
            <a:endParaRPr lang="cs-CZ" dirty="0">
              <a:solidFill>
                <a:srgbClr val="000000"/>
              </a:solidFill>
            </a:endParaRPr>
          </a:p>
          <a:p>
            <a:r>
              <a:rPr lang="cs-CZ" dirty="0"/>
              <a:t>a) </a:t>
            </a:r>
            <a:r>
              <a:rPr lang="cs-CZ" b="1" dirty="0"/>
              <a:t>provoz dětských skupin</a:t>
            </a:r>
            <a:r>
              <a:rPr lang="cs-CZ" dirty="0"/>
              <a:t> dle zákona č. 247/2014 Sb., o poskytování služby péče o děti v dětské skupině za účelem zapojení rodičů do pracovního procesu, 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b) </a:t>
            </a:r>
            <a:r>
              <a:rPr lang="cs-CZ" b="1" dirty="0"/>
              <a:t>vybudování/transformaci a provoz dětských skupin</a:t>
            </a:r>
            <a:r>
              <a:rPr lang="cs-CZ" dirty="0"/>
              <a:t> dle zákona č. 247/2014 Sb., o poskytování služby péče o děti v dětské skupině za účelem zapojení rodičů do pracovního procesu.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0375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850319-D219-4285-B73B-B3CAE05C5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0B56B4-769F-48CC-B45B-97F5C8C0B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FontTx/>
              <a:buNone/>
              <a:defRPr/>
            </a:pPr>
            <a:r>
              <a:rPr lang="cs-CZ" b="1" dirty="0"/>
              <a:t>Aktivita Vzdělávání pečujících osob</a:t>
            </a:r>
          </a:p>
          <a:p>
            <a:pPr marL="0" indent="0" algn="ctr">
              <a:buFontTx/>
              <a:buNone/>
              <a:defRPr/>
            </a:pPr>
            <a:endParaRPr lang="cs-CZ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cs-CZ" dirty="0"/>
              <a:t>Jedná se o další profesní vzdělávání pro pečující osoby zaměřené na zlepšení jejich přístupu na trh práce, včetně výkonu samostatné výdělečné činnosti. Volba profesního vzdělávání musí odpovídat potřebám podporované cílové skupiny a musí mít vazbu na projektem deklarované pracovní uplatnění. Dosažené vzdělání by podpořeným osobám mělo usnadnit jejich uplatnění například v dětských skupinách, v dětských klubech, na příměstských táborech nebo jako OSVČ. Podmínky dalšího profesního vzdělávání jsou uvedeny u aktivity 3.1 Příprava osob z cílových skupin ke vstupu či návratu na trh práce.</a:t>
            </a:r>
          </a:p>
        </p:txBody>
      </p:sp>
    </p:spTree>
    <p:extLst>
      <p:ext uri="{BB962C8B-B14F-4D97-AF65-F5344CB8AC3E}">
        <p14:creationId xmlns:p14="http://schemas.microsoft.com/office/powerpoint/2010/main" val="455888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1211</Words>
  <Application>Microsoft Office PowerPoint</Application>
  <PresentationFormat>Předvádění na obrazovce (4:3)</PresentationFormat>
  <Paragraphs>149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Segoe UI Semibold</vt:lpstr>
      <vt:lpstr>Times New Roman</vt:lpstr>
      <vt:lpstr>Verdana</vt:lpstr>
      <vt:lpstr>Motiv sady Office</vt:lpstr>
      <vt:lpstr>Seminář ke 4. výzvě OPZ Prorodinná opatření</vt:lpstr>
      <vt:lpstr>2. Výzva OPZ – Prorodinná opatření</vt:lpstr>
      <vt:lpstr>2. Výzva OPZ – Prorodinná opatření</vt:lpstr>
      <vt:lpstr>Pravidla pro žadatele a příjemce</vt:lpstr>
      <vt:lpstr>Platnost pravidel</vt:lpstr>
      <vt:lpstr>Oprávnění žadatelé</vt:lpstr>
      <vt:lpstr>Podporované aktivity</vt:lpstr>
      <vt:lpstr>Podporované aktivity</vt:lpstr>
      <vt:lpstr>Podporované aktivity</vt:lpstr>
      <vt:lpstr>Podporované aktivity</vt:lpstr>
      <vt:lpstr>Podporované aktivity</vt:lpstr>
      <vt:lpstr>Způsobilost výdajů</vt:lpstr>
      <vt:lpstr>Způsobilost výdajů</vt:lpstr>
      <vt:lpstr>Indikátory</vt:lpstr>
      <vt:lpstr>Hodnocení žádostí</vt:lpstr>
      <vt:lpstr>Hodnocení přijatelnosti a formálních náležitostí</vt:lpstr>
      <vt:lpstr>Věcné hodnocení</vt:lpstr>
      <vt:lpstr>Registrace žadatele do systému MS2014+</vt:lpstr>
      <vt:lpstr>Výběr žadatele</vt:lpstr>
      <vt:lpstr>Založení nové žádosti</vt:lpstr>
      <vt:lpstr>Nastavení signatáře a editora</vt:lpstr>
      <vt:lpstr>Konzultace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Trličíková Michala (MPSV)</dc:creator>
  <cp:lastModifiedBy>Lubomír Sušila</cp:lastModifiedBy>
  <cp:revision>36</cp:revision>
  <dcterms:created xsi:type="dcterms:W3CDTF">2015-05-26T11:30:55Z</dcterms:created>
  <dcterms:modified xsi:type="dcterms:W3CDTF">2019-12-16T10:01:09Z</dcterms:modified>
</cp:coreProperties>
</file>