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84" r:id="rId11"/>
    <p:sldId id="285" r:id="rId12"/>
    <p:sldId id="28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9DB08-B072-4625-8B66-D847EA5D863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7F968-E52D-403E-9DE0-2FF5A92AC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4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Seminář k 5. výzvě OPZ</a:t>
            </a:r>
            <a:br>
              <a:rPr lang="cs-CZ" altLang="cs-CZ" dirty="0"/>
            </a:br>
            <a:r>
              <a:rPr lang="cs-CZ" altLang="cs-CZ" dirty="0"/>
              <a:t>Sociální služby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C32/03_16_047/CLLD_16_01_004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ACED43-9C4E-43EC-8518-40533127E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931" y="4725144"/>
            <a:ext cx="1242138" cy="108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Přílohy k aktivitě 1.1 Sociální služby</a:t>
            </a: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dirty="0"/>
              <a:t>V případě zaměření projektu na aktivitu 1.1 (viz vymezení v rámci Přílohy č. 1 této výzvy) zpracuje žadatel pro každou sociální službu (každý identifikátor služby) uvedenou v projektu samostatnou Přílohu č. 6 – P11a Údaje o sociální službě. </a:t>
            </a:r>
          </a:p>
        </p:txBody>
      </p:sp>
    </p:spTree>
    <p:extLst>
      <p:ext uri="{BB962C8B-B14F-4D97-AF65-F5344CB8AC3E}">
        <p14:creationId xmlns:p14="http://schemas.microsoft.com/office/powerpoint/2010/main" val="3108321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Přílohy k aktivitě 1.1 Sociální služby</a:t>
            </a:r>
          </a:p>
          <a:p>
            <a:endParaRPr lang="cs-CZ" dirty="0"/>
          </a:p>
          <a:p>
            <a:r>
              <a:rPr lang="cs-CZ" dirty="0"/>
              <a:t> Přílohu s údaji o sociální službě vyplňuje žadatel a předkládá společně se žádostí o podporu z OPZ. </a:t>
            </a:r>
          </a:p>
          <a:p>
            <a:endParaRPr lang="cs-CZ" dirty="0"/>
          </a:p>
          <a:p>
            <a:r>
              <a:rPr lang="cs-CZ" dirty="0"/>
              <a:t> Vyplněná/é tabulka/y budou předmětem hodnocení projektu (především budou sloužit k ověření efektivnosti a hospodárnosti, ověření kapacity žadatele, atd.), proto je nezbytné uvádět vždy náklad na službu v obvyklé výši (v místě a čase), obdobně je nezbytné postupovat v případě očekávaných výnosů služby (zejména stanovit výši očekávané úhrady služby od uživatelů s ohledem na §71 až 76 zákona o sociálních službách, zahrnout výši obvyklého spolufinancování z rozpočtů územních samospráv apod.). </a:t>
            </a:r>
          </a:p>
        </p:txBody>
      </p:sp>
    </p:spTree>
    <p:extLst>
      <p:ext uri="{BB962C8B-B14F-4D97-AF65-F5344CB8AC3E}">
        <p14:creationId xmlns:p14="http://schemas.microsoft.com/office/powerpoint/2010/main" val="2720530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Přílohy k aktivitě 1.1 Sociální služby</a:t>
            </a:r>
          </a:p>
          <a:p>
            <a:pPr marL="0" indent="0" algn="ctr">
              <a:buFontTx/>
              <a:buNone/>
              <a:defRPr/>
            </a:pPr>
            <a:endParaRPr lang="cs-CZ" dirty="0"/>
          </a:p>
          <a:p>
            <a:r>
              <a:rPr lang="cs-CZ" dirty="0"/>
              <a:t> Pro každou jednotlivou sociální službu uvedenou v žádosti o projekt bude zpracován samostatný list (Sociální služba 1, Sociální služba 2, Sociální služba 3) v příloze č. 11a Údaje o sociální službě.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 finanční části přílohy č. 11a Údaje o sociální službě - Plánované náklady sociální služby podle jednotlivých nákladových položek (celkem a v jednotlivých letech poskytování služby v rámci projektu) </a:t>
            </a:r>
            <a:r>
              <a:rPr lang="cs-CZ" b="1" dirty="0"/>
              <a:t>vyplňuje žadatel údaje o plánovaných nákladech služby v obdobném členění jako v rozpočtu projektu v systému MS2014+ s tím rozdílem, že uvádí náklady v položkovém členění v rozpadu i na jednotlivé roky realizace projektu.</a:t>
            </a:r>
            <a:r>
              <a:rPr lang="cs-CZ" dirty="0"/>
              <a:t> Veškeré plánované příjmy uvádí žadatel vždy jen do spodní části tabulky „Plánované výnosy sociální služby“. </a:t>
            </a:r>
          </a:p>
        </p:txBody>
      </p:sp>
    </p:spTree>
    <p:extLst>
      <p:ext uri="{BB962C8B-B14F-4D97-AF65-F5344CB8AC3E}">
        <p14:creationId xmlns:p14="http://schemas.microsoft.com/office/powerpoint/2010/main" val="350065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1.2 </a:t>
            </a:r>
            <a:r>
              <a:rPr lang="cs-CZ" b="1" dirty="0">
                <a:solidFill>
                  <a:srgbClr val="000000"/>
                </a:solidFill>
              </a:rPr>
              <a:t>Další programy a činnosti v oblasti sociálního začleňování </a:t>
            </a:r>
            <a:endParaRPr lang="cs-CZ" b="1" dirty="0"/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 algn="just">
              <a:buNone/>
              <a:defRPr/>
            </a:pPr>
            <a:r>
              <a:rPr lang="cs-CZ" dirty="0"/>
              <a:t>Jedná se o programy a činnosti se společensky prospěšným charakterem (nikoli komerčním), které mají příznivý dopad na osoby z cílových skupin v území MAS.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472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1.2 </a:t>
            </a:r>
            <a:r>
              <a:rPr lang="cs-CZ" b="1" dirty="0">
                <a:solidFill>
                  <a:srgbClr val="000000"/>
                </a:solidFill>
              </a:rPr>
              <a:t>Další programy a činnosti v oblasti sociálního začleňování </a:t>
            </a:r>
            <a:endParaRPr lang="cs-CZ" b="1" dirty="0"/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 algn="just">
              <a:buNone/>
              <a:defRPr/>
            </a:pPr>
            <a:r>
              <a:rPr lang="cs-CZ" dirty="0"/>
              <a:t>Podporovány budou programy a činnosti realizované v přirozeném sociálním prostředí osob z cílových skupin, tj. aktivity realizované terénní nebo ambulantní formou. Musí být zajištěno, že se skutečně jedná o </a:t>
            </a:r>
            <a:r>
              <a:rPr lang="cs-CZ" b="1" dirty="0"/>
              <a:t>programy a činnosti nad rámec základních činností sociálních služeb podle zákona č. 108/2006 Sb., o sociálních službách - nelze podporovat programy, které mají charakter sociální služby, avšak nejsou jako sociální služba registrovány!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dirty="0"/>
              <a:t>Maximální objem nákladů investičního charakteru (nákup dlouhodobého hmotného i nehmotného majetku) na celkových přímých způsobilých nákladech projektu činí 50 %.</a:t>
            </a:r>
          </a:p>
          <a:p>
            <a:pPr marL="0" indent="0" algn="just">
              <a:buFontTx/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Budou podporovány pouze aktivity, které mají přímý dopad na cílové skupiny, tj. aktivity zaměřené na přímou práci s cílovými skupinami.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90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dirty="0"/>
              <a:t>Jednotlivé aktivity lze při realizaci projektů mezi sebou navzájem kombinovat. Z popisu projektu však musí být jasně zřejmé, které činnosti spadají do dané aktivity a stejně tak musí být náklady na jednotlivé typy aktivit odděleny v rozpočtu projektu. </a:t>
            </a:r>
            <a:endParaRPr lang="cs-CZ" dirty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b="1" dirty="0"/>
              <a:t>Podrobněji jsou podporované aktivity rozepsány v příloze č. 1 této výzvy MAS.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047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45553-6A02-4D88-94D8-590BCDD5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810C9-7D12-433B-9BE7-0D03E050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FontTx/>
              <a:buNone/>
              <a:defRPr/>
            </a:pPr>
            <a:r>
              <a:rPr lang="cs-CZ" sz="4000" dirty="0"/>
              <a:t>Cílovou skupinou jsou zejména </a:t>
            </a:r>
            <a:r>
              <a:rPr lang="cs-CZ" sz="4000" b="1" dirty="0"/>
              <a:t>osoby sociálně vyloučené a osoby sociálním vyloučením ohrožené</a:t>
            </a:r>
            <a:r>
              <a:rPr lang="cs-CZ" sz="4000" dirty="0"/>
              <a:t>, např. </a:t>
            </a:r>
          </a:p>
          <a:p>
            <a:pPr algn="just">
              <a:defRPr/>
            </a:pPr>
            <a:endParaRPr lang="cs-CZ" sz="1200" dirty="0"/>
          </a:p>
          <a:p>
            <a:pPr algn="just">
              <a:defRPr/>
            </a:pPr>
            <a:r>
              <a:rPr lang="cs-CZ" dirty="0"/>
              <a:t>osoby se zdravotním postižením</a:t>
            </a:r>
          </a:p>
          <a:p>
            <a:pPr algn="just">
              <a:defRPr/>
            </a:pPr>
            <a:r>
              <a:rPr lang="cs-CZ" dirty="0"/>
              <a:t>osoby s kombinovanými diagnózami</a:t>
            </a:r>
          </a:p>
          <a:p>
            <a:pPr algn="just">
              <a:defRPr/>
            </a:pPr>
            <a:r>
              <a:rPr lang="cs-CZ" dirty="0"/>
              <a:t>osoby ohrožené domácím násilím a závislostmi</a:t>
            </a:r>
          </a:p>
          <a:p>
            <a:pPr algn="just">
              <a:defRPr/>
            </a:pPr>
            <a:r>
              <a:rPr lang="cs-CZ" dirty="0"/>
              <a:t>oběti trestné činnosti</a:t>
            </a:r>
          </a:p>
          <a:p>
            <a:pPr algn="just">
              <a:defRPr/>
            </a:pPr>
            <a:r>
              <a:rPr lang="cs-CZ" dirty="0"/>
              <a:t>osoby ohrožené předlužeností</a:t>
            </a:r>
          </a:p>
          <a:p>
            <a:pPr algn="just">
              <a:defRPr/>
            </a:pPr>
            <a:r>
              <a:rPr lang="cs-CZ" dirty="0"/>
              <a:t>osoby ohrožené vícenásobnými riziky</a:t>
            </a:r>
          </a:p>
          <a:p>
            <a:pPr algn="just">
              <a:defRPr/>
            </a:pPr>
            <a:r>
              <a:rPr lang="cs-CZ" dirty="0"/>
              <a:t>osoby žijící v sociálně vyloučených lokalitách</a:t>
            </a:r>
          </a:p>
          <a:p>
            <a:pPr algn="just">
              <a:defRPr/>
            </a:pPr>
            <a:r>
              <a:rPr lang="cs-CZ" dirty="0"/>
              <a:t>osoby opouštějící institucionální zařízení</a:t>
            </a:r>
          </a:p>
          <a:p>
            <a:pPr algn="just">
              <a:defRPr/>
            </a:pPr>
            <a:r>
              <a:rPr lang="cs-CZ" dirty="0"/>
              <a:t>bezdomovci a osoby žijící v nevyhovujícím nebo nejistém ubytování</a:t>
            </a:r>
          </a:p>
          <a:p>
            <a:pPr algn="just">
              <a:defRPr/>
            </a:pPr>
            <a:r>
              <a:rPr lang="cs-CZ" dirty="0"/>
              <a:t>osoby pečující o jiné závislé osoby</a:t>
            </a:r>
          </a:p>
          <a:p>
            <a:pPr algn="just">
              <a:defRPr/>
            </a:pPr>
            <a:r>
              <a:rPr lang="cs-CZ" dirty="0"/>
              <a:t>neformální pečovatelé atd. </a:t>
            </a:r>
          </a:p>
        </p:txBody>
      </p:sp>
    </p:spTree>
    <p:extLst>
      <p:ext uri="{BB962C8B-B14F-4D97-AF65-F5344CB8AC3E}">
        <p14:creationId xmlns:p14="http://schemas.microsoft.com/office/powerpoint/2010/main" val="709688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0118B-F52B-49FD-AB5E-93D49A6B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1562F-C0D5-4687-8DDC-0A38D5C7D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dirty="0"/>
              <a:t>Pravidla, jaké kategorie výdajů jsou způsobilé, jsou k dispozici ve </a:t>
            </a:r>
            <a:r>
              <a:rPr lang="cs-CZ" altLang="cs-CZ" b="1" dirty="0"/>
              <a:t>Specifické části pravidel pro žadatele a příjemce v rámci Operačního programu zaměstnanost pro projekty se skutečně vzniklými výdaji a případně také s nepřímými náklady </a:t>
            </a:r>
            <a:r>
              <a:rPr lang="cs-CZ" altLang="cs-CZ" dirty="0"/>
              <a:t>(konkrétní odkaz na elektronickou verzi tohoto dokumentu viz část 10.2 této výzvy).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Časově způsobilé jsou náklady vzniklé v době realizace projektu. Datum zahájení realizace projektu nesmí předcházet datu vyhlášení příslušné výzvy MAS.</a:t>
            </a:r>
          </a:p>
        </p:txBody>
      </p:sp>
    </p:spTree>
    <p:extLst>
      <p:ext uri="{BB962C8B-B14F-4D97-AF65-F5344CB8AC3E}">
        <p14:creationId xmlns:p14="http://schemas.microsoft.com/office/powerpoint/2010/main" val="292289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0118B-F52B-49FD-AB5E-93D49A6B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1562F-C0D5-4687-8DDC-0A38D5C7D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980928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cs-CZ" altLang="cs-CZ" dirty="0"/>
              <a:t>Projekty podpořené ve výzvách MAS aplikují </a:t>
            </a:r>
            <a:r>
              <a:rPr lang="cs-CZ" altLang="cs-CZ" b="1" dirty="0"/>
              <a:t>nepřímé náklady ve výši 25 %</a:t>
            </a:r>
            <a:r>
              <a:rPr lang="cs-CZ" altLang="cs-CZ" dirty="0"/>
              <a:t>.</a:t>
            </a:r>
            <a:r>
              <a:rPr lang="cs-CZ" altLang="cs-CZ" b="1" dirty="0"/>
              <a:t> </a:t>
            </a:r>
            <a:r>
              <a:rPr lang="cs-CZ" altLang="cs-CZ" dirty="0"/>
              <a:t>Zároveň platí, že pro projekty, u nichž podstatná většina nákladů vznikne formou nákupu služeb od externích dodavatelů, jsou způsobilá procenta nepřímých nákladů snížena. </a:t>
            </a:r>
          </a:p>
        </p:txBody>
      </p:sp>
    </p:spTree>
    <p:extLst>
      <p:ext uri="{BB962C8B-B14F-4D97-AF65-F5344CB8AC3E}">
        <p14:creationId xmlns:p14="http://schemas.microsoft.com/office/powerpoint/2010/main" val="117027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Výzva OPZ – Sociální služby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8D1007B-DE99-4A93-8439-358643E70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4010"/>
              </p:ext>
            </p:extLst>
          </p:nvPr>
        </p:nvGraphicFramePr>
        <p:xfrm>
          <a:off x="755650" y="1700808"/>
          <a:ext cx="7704138" cy="410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4919">
                  <a:extLst>
                    <a:ext uri="{9D8B030D-6E8A-4147-A177-3AD203B41FA5}">
                      <a16:colId xmlns:a16="http://schemas.microsoft.com/office/drawing/2014/main" val="711000345"/>
                    </a:ext>
                  </a:extLst>
                </a:gridCol>
                <a:gridCol w="3369219">
                  <a:extLst>
                    <a:ext uri="{9D8B030D-6E8A-4147-A177-3AD203B41FA5}">
                      <a16:colId xmlns:a16="http://schemas.microsoft.com/office/drawing/2014/main" val="2648038352"/>
                    </a:ext>
                  </a:extLst>
                </a:gridCol>
              </a:tblGrid>
              <a:tr h="2400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Číslo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C32/03_16_047/CLLD_16_01_004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52627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Název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5. Výzva OPZ – Sociální služby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35131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vyhlášení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30.11.2019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4203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zpřístupnění žádosti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30.11. 2019, 4:00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2850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zahájení příjmu žádostí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30.11.2019, 4:00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4453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ukončení příjmu žádostí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31. 12. 2019, 12:00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09711"/>
                  </a:ext>
                </a:extLst>
              </a:tr>
              <a:tr h="6348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Maximální délka, na kterou je žadatel oprávněn projekt naplánovat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Maximálně 36 měsíců.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160326"/>
                  </a:ext>
                </a:extLst>
              </a:tr>
              <a:tr h="6348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Nejzazší datum pro ukončení fyzické realizace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31.12.2022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2554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Finanční alokace výzvy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4 000 000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243997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Minimální CZV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400 000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42591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Maximální CZV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4 000 000Kč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62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DDCA6-905E-4D61-880D-C54C8703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E3CA609-3213-4A99-90B3-10C358DC20A8}"/>
              </a:ext>
            </a:extLst>
          </p:cNvPr>
          <p:cNvGraphicFramePr>
            <a:graphicFrameLocks/>
          </p:cNvGraphicFramePr>
          <p:nvPr/>
        </p:nvGraphicFramePr>
        <p:xfrm>
          <a:off x="457200" y="3500438"/>
          <a:ext cx="8229599" cy="1876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9101">
                  <a:extLst>
                    <a:ext uri="{9D8B030D-6E8A-4147-A177-3AD203B41FA5}">
                      <a16:colId xmlns:a16="http://schemas.microsoft.com/office/drawing/2014/main" val="2437799664"/>
                    </a:ext>
                  </a:extLst>
                </a:gridCol>
                <a:gridCol w="3739530">
                  <a:extLst>
                    <a:ext uri="{9D8B030D-6E8A-4147-A177-3AD203B41FA5}">
                      <a16:colId xmlns:a16="http://schemas.microsoft.com/office/drawing/2014/main" val="3634005626"/>
                    </a:ext>
                  </a:extLst>
                </a:gridCol>
                <a:gridCol w="1677192">
                  <a:extLst>
                    <a:ext uri="{9D8B030D-6E8A-4147-A177-3AD203B41FA5}">
                      <a16:colId xmlns:a16="http://schemas.microsoft.com/office/drawing/2014/main" val="124114804"/>
                    </a:ext>
                  </a:extLst>
                </a:gridCol>
                <a:gridCol w="1683776">
                  <a:extLst>
                    <a:ext uri="{9D8B030D-6E8A-4147-A177-3AD203B41FA5}">
                      <a16:colId xmlns:a16="http://schemas.microsoft.com/office/drawing/2014/main" val="863252091"/>
                    </a:ext>
                  </a:extLst>
                </a:gridCol>
              </a:tblGrid>
              <a:tr h="54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 dirty="0">
                          <a:solidFill>
                            <a:schemeClr val="tx1"/>
                          </a:solidFill>
                          <a:effectLst/>
                        </a:rPr>
                        <a:t>Kód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 dirty="0">
                          <a:solidFill>
                            <a:schemeClr val="tx1"/>
                          </a:solidFill>
                          <a:effectLst/>
                        </a:rPr>
                        <a:t>Název indikátoru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>
                          <a:solidFill>
                            <a:schemeClr val="tx1"/>
                          </a:solidFill>
                          <a:effectLst/>
                        </a:rPr>
                        <a:t>Měrná jednotka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>
                          <a:solidFill>
                            <a:schemeClr val="tx1"/>
                          </a:solidFill>
                          <a:effectLst/>
                        </a:rPr>
                        <a:t>Typ indikátoru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77624"/>
                  </a:ext>
                </a:extLst>
              </a:tr>
              <a:tr h="443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60000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Celkový počet účastníků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Osoby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Výstup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74760"/>
                  </a:ext>
                </a:extLst>
              </a:tr>
              <a:tr h="443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67001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Kapacita podpořených služeb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Místa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Výstup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75154"/>
                  </a:ext>
                </a:extLst>
              </a:tr>
              <a:tr h="443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67010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Využívání podpořených služeb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Osoby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Výsledek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30538"/>
                  </a:ext>
                </a:extLst>
              </a:tr>
            </a:tbl>
          </a:graphicData>
        </a:graphic>
      </p:graphicFrame>
      <p:sp>
        <p:nvSpPr>
          <p:cNvPr id="5" name="TextovéPole 7">
            <a:extLst>
              <a:ext uri="{FF2B5EF4-FFF2-40B4-BE49-F238E27FC236}">
                <a16:creationId xmlns:a16="http://schemas.microsoft.com/office/drawing/2014/main" id="{97249D0C-2087-4550-A912-9EBB41300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5010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000" dirty="0"/>
              <a:t>V žádosti o podporu žadatel uvede cílovou hodnotu (tj. hodnotu,</a:t>
            </a:r>
          </a:p>
          <a:p>
            <a:r>
              <a:rPr lang="cs-CZ" altLang="cs-CZ" sz="2000" dirty="0"/>
              <a:t>která se chápe jako závazek žadatele, kterého má dosáhnout</a:t>
            </a:r>
          </a:p>
          <a:p>
            <a:r>
              <a:rPr lang="cs-CZ" altLang="cs-CZ" sz="2000" dirty="0"/>
              <a:t>díky realizaci projektu uvedeného v žádosti o podporu) </a:t>
            </a:r>
          </a:p>
          <a:p>
            <a:r>
              <a:rPr lang="cs-CZ" altLang="cs-CZ" sz="2000" dirty="0"/>
              <a:t>k následujícím indikátorům: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6012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DDCA6-905E-4D61-880D-C54C8703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sp>
        <p:nvSpPr>
          <p:cNvPr id="6" name="Obdélník 2">
            <a:extLst>
              <a:ext uri="{FF2B5EF4-FFF2-40B4-BE49-F238E27FC236}">
                <a16:creationId xmlns:a16="http://schemas.microsoft.com/office/drawing/2014/main" id="{7C3492D8-3935-4A0C-A42E-974F5BB10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28775"/>
            <a:ext cx="82296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1600" b="1" dirty="0"/>
              <a:t>V žádosti o podporu žadatel uvede cílovou hodnotu (tj. hodnotu,</a:t>
            </a:r>
          </a:p>
          <a:p>
            <a:r>
              <a:rPr lang="cs-CZ" altLang="cs-CZ" sz="1600" b="1" dirty="0"/>
              <a:t>která se chápe jako závazek žadatele, kterého má dosáhnout</a:t>
            </a:r>
          </a:p>
          <a:p>
            <a:r>
              <a:rPr lang="cs-CZ" altLang="cs-CZ" sz="1600" b="1" dirty="0"/>
              <a:t>díky realizaci projektu uvedeného v žádosti o podporu) </a:t>
            </a:r>
          </a:p>
          <a:p>
            <a:r>
              <a:rPr lang="cs-CZ" altLang="cs-CZ" sz="1600" b="1" dirty="0"/>
              <a:t>k následujícím indikátorům:</a:t>
            </a:r>
          </a:p>
          <a:p>
            <a:pPr marL="342900" indent="-342900">
              <a:buAutoNum type="alphaLcParenR"/>
            </a:pPr>
            <a:r>
              <a:rPr lang="cs-CZ" altLang="cs-CZ" sz="1400" dirty="0"/>
              <a:t>Indikátory výstupů, které navazují na charakteristiky účastníků jako je např. věk, postavení na trhu práce, případné znevýhodnění atd. Tyto indikátory se načítají automaticky z Monitorovacího listu podpořené osoby skrze informační systém IS ESF 2014+, který příjemce zpracovává společně se Zprávou o realizaci projektu (</a:t>
            </a:r>
            <a:r>
              <a:rPr lang="cs-CZ" altLang="cs-CZ" sz="1400" dirty="0" err="1"/>
              <a:t>ZoR</a:t>
            </a:r>
            <a:r>
              <a:rPr lang="cs-CZ" altLang="cs-CZ" sz="1400" dirty="0"/>
              <a:t>);</a:t>
            </a:r>
          </a:p>
          <a:p>
            <a:pPr marL="342900" indent="-342900">
              <a:buAutoNum type="alphaLcParenR"/>
            </a:pPr>
            <a:r>
              <a:rPr lang="cs-CZ" altLang="cs-CZ" sz="1400" dirty="0"/>
              <a:t>Indikátory z tabulek uvedených níže, které jsou relevantní vůči plánovaným aktivitám a podporovaným cílovým skupinám projektu. Žadatel má povinnost v žádosti o podporu u těchto indikátorů vyplnit pole cílová hodnota. Pokud je daný indikátor vůči projektovým aktivitám nerelevantní, pak je možné u něj uvést cílovou hodnotu 0. U výsledkových indikátorů, které se týkají účastníků, žadatel uvede vždy cílovou hodnotu 0. Dosažené hodnoty indikátorů uvedených níže budou příjemcem vykazovány prostřednictvím Zprávy o realizaci projektu (</a:t>
            </a:r>
            <a:r>
              <a:rPr lang="cs-CZ" altLang="cs-CZ" sz="1400" dirty="0" err="1"/>
              <a:t>ZoR</a:t>
            </a:r>
            <a:r>
              <a:rPr lang="cs-CZ" altLang="cs-CZ" sz="1400" dirty="0"/>
              <a:t>) v IS KP14+. Sledování parametrů týkajících se podpořených osob a související indikátory jsou detailně popsány v Obecné části pravidel pro žadatele a příjemce v rámci Operačního programu zaměstnanost v kapitole 18.</a:t>
            </a:r>
          </a:p>
        </p:txBody>
      </p:sp>
    </p:spTree>
    <p:extLst>
      <p:ext uri="{BB962C8B-B14F-4D97-AF65-F5344CB8AC3E}">
        <p14:creationId xmlns:p14="http://schemas.microsoft.com/office/powerpoint/2010/main" val="385316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AF994-A536-4DB5-8C2D-AA8D42CB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49F6B86D-6216-437F-915D-B6A8CA1126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719990"/>
              </p:ext>
            </p:extLst>
          </p:nvPr>
        </p:nvGraphicFramePr>
        <p:xfrm>
          <a:off x="457200" y="3273286"/>
          <a:ext cx="8229600" cy="2400301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996357879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186702122"/>
                    </a:ext>
                  </a:extLst>
                </a:gridCol>
                <a:gridCol w="1368896">
                  <a:extLst>
                    <a:ext uri="{9D8B030D-6E8A-4147-A177-3AD203B41FA5}">
                      <a16:colId xmlns:a16="http://schemas.microsoft.com/office/drawing/2014/main" val="565885578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val="2188305070"/>
                    </a:ext>
                  </a:extLst>
                </a:gridCol>
              </a:tblGrid>
              <a:tr h="901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KÓD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NÁZEV INDIKÁTORU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MĚRNÁ JEDNOTKA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TYP INDIKÁTORU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12292"/>
                  </a:ext>
                </a:extLst>
              </a:tr>
              <a:tr h="592138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67401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Nové nebo inovované sociální služby týkající se bydlení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91474"/>
                  </a:ext>
                </a:extLst>
              </a:tr>
              <a:tr h="906463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80500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Počet napsaných a zveřejněných analytických a strategických dokumentů (vč. evaluačních) 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Dokumenty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Výstup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52622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5CA2E5DF-51A2-4068-9286-8E21BF14062D}"/>
              </a:ext>
            </a:extLst>
          </p:cNvPr>
          <p:cNvSpPr txBox="1"/>
          <p:nvPr/>
        </p:nvSpPr>
        <p:spPr>
          <a:xfrm>
            <a:off x="457200" y="1806853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Pokud je indikátor relevantní uvede se cílová hodnota, pokud ne, uvede se 0:</a:t>
            </a:r>
          </a:p>
        </p:txBody>
      </p:sp>
    </p:spTree>
    <p:extLst>
      <p:ext uri="{BB962C8B-B14F-4D97-AF65-F5344CB8AC3E}">
        <p14:creationId xmlns:p14="http://schemas.microsoft.com/office/powerpoint/2010/main" val="3706278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AF994-A536-4DB5-8C2D-AA8D42CB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6073319-54E7-46CB-96D4-000C34946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485977"/>
              </p:ext>
            </p:extLst>
          </p:nvPr>
        </p:nvGraphicFramePr>
        <p:xfrm>
          <a:off x="719137" y="2132856"/>
          <a:ext cx="7705725" cy="4032447"/>
        </p:xfrm>
        <a:graphic>
          <a:graphicData uri="http://schemas.openxmlformats.org/drawingml/2006/table">
            <a:tbl>
              <a:tblPr/>
              <a:tblGrid>
                <a:gridCol w="756519">
                  <a:extLst>
                    <a:ext uri="{9D8B030D-6E8A-4147-A177-3AD203B41FA5}">
                      <a16:colId xmlns:a16="http://schemas.microsoft.com/office/drawing/2014/main" val="311938383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70634317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773118"/>
                    </a:ext>
                  </a:extLst>
                </a:gridCol>
                <a:gridCol w="1332582">
                  <a:extLst>
                    <a:ext uri="{9D8B030D-6E8A-4147-A177-3AD203B41FA5}">
                      <a16:colId xmlns:a16="http://schemas.microsoft.com/office/drawing/2014/main" val="3991011989"/>
                    </a:ext>
                  </a:extLst>
                </a:gridCol>
              </a:tblGrid>
              <a:tr h="637337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KÓD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NÁZEV INDIKÁTORU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MĚRNÁ JEDNOTKA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TYP INDIKÁTORU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04584"/>
                  </a:ext>
                </a:extLst>
              </a:tr>
              <a:tr h="634043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67315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Bývalí účastníci projektů v oblasti sociálních služeb, u nichž služba naplnila svůj účel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85397"/>
                  </a:ext>
                </a:extLst>
              </a:tr>
              <a:tr h="634043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67310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Bývalí účastníci projektů, u nichž intervence formou sociální práce naplnila svůj účel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95691"/>
                  </a:ext>
                </a:extLst>
              </a:tr>
              <a:tr h="634043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62500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Účastníci v procesu vzdělávání/odborné přípravy po ukončení své účasti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 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728761"/>
                  </a:ext>
                </a:extLst>
              </a:tr>
              <a:tr h="491951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62600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Účastníci, kteří získali kvalifikaci po ukončení své účasti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63353"/>
                  </a:ext>
                </a:extLst>
              </a:tr>
              <a:tr h="1001030"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62800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Znevýhodnění účastníci, kteří po ukončení své účasti hledají zaměstnání, jsou v procesu vzdělávání/odborné přípravy, rozšiřují si kvalifikaci nebo jsou zaměstnaní, a to i OSVČ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Osoby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>
                      <a:lvl1pPr marL="34925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C63F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94078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028B277B-CF3C-4459-9223-25AEA9A9F686}"/>
              </a:ext>
            </a:extLst>
          </p:cNvPr>
          <p:cNvSpPr txBox="1"/>
          <p:nvPr/>
        </p:nvSpPr>
        <p:spPr>
          <a:xfrm>
            <a:off x="3076236" y="1513678"/>
            <a:ext cx="3102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Cílová hodnota 0:</a:t>
            </a:r>
          </a:p>
        </p:txBody>
      </p:sp>
    </p:spTree>
    <p:extLst>
      <p:ext uri="{BB962C8B-B14F-4D97-AF65-F5344CB8AC3E}">
        <p14:creationId xmlns:p14="http://schemas.microsoft.com/office/powerpoint/2010/main" val="3943558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žádostí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cs-CZ" dirty="0"/>
              <a:t>Informace o způsobu hodnocení a výběru projektů jsou uvedeny v příloze č. 2 Výzvy.</a:t>
            </a:r>
          </a:p>
          <a:p>
            <a:r>
              <a:rPr lang="cs-CZ" dirty="0"/>
              <a:t>Hodnocení přijatelnosti a formálních náležitostí – 1. fáze</a:t>
            </a:r>
          </a:p>
          <a:p>
            <a:r>
              <a:rPr lang="cs-CZ" dirty="0"/>
              <a:t>Věcné hodnocení – 2. fáze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594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přijatelnosti a formálních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cs-CZ" b="1" dirty="0"/>
              <a:t>Vylučovací kritéria </a:t>
            </a:r>
            <a:r>
              <a:rPr lang="cs-CZ" dirty="0"/>
              <a:t>– musí být splněna, nemají vliv na věcné hodnocení žádosti.</a:t>
            </a:r>
          </a:p>
          <a:p>
            <a:r>
              <a:rPr lang="cs-CZ" b="1" dirty="0"/>
              <a:t>Neopravitelná</a:t>
            </a:r>
            <a:r>
              <a:rPr lang="cs-CZ" dirty="0"/>
              <a:t> – při nesplnění kteréhokoliv je žádost vyřazena.</a:t>
            </a:r>
          </a:p>
          <a:p>
            <a:r>
              <a:rPr lang="cs-CZ" dirty="0"/>
              <a:t>1x výzva k doplnění formálních chyb (nelze měnit údaje)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63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Věcné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Zahrnuje aspekty kvality projektů</a:t>
            </a:r>
          </a:p>
          <a:p>
            <a:r>
              <a:rPr lang="cs-CZ" dirty="0"/>
              <a:t>4 části:</a:t>
            </a:r>
          </a:p>
          <a:p>
            <a:pPr lvl="1"/>
            <a:r>
              <a:rPr lang="cs-CZ" sz="2000" dirty="0"/>
              <a:t>Potřebnost pro území MAS</a:t>
            </a:r>
          </a:p>
          <a:p>
            <a:pPr lvl="1"/>
            <a:r>
              <a:rPr lang="cs-CZ" sz="2000" dirty="0"/>
              <a:t>Účelnost</a:t>
            </a:r>
          </a:p>
          <a:p>
            <a:pPr lvl="1"/>
            <a:r>
              <a:rPr lang="cs-CZ" sz="2000" dirty="0"/>
              <a:t>Efektivnost a hospodárnost</a:t>
            </a:r>
          </a:p>
          <a:p>
            <a:pPr lvl="1"/>
            <a:r>
              <a:rPr lang="cs-CZ" sz="2000" dirty="0"/>
              <a:t>Proveditelnost</a:t>
            </a:r>
          </a:p>
          <a:p>
            <a:r>
              <a:rPr lang="cs-CZ" sz="2400" dirty="0"/>
              <a:t>Velmi dobře – Dobře – Dostatečně – </a:t>
            </a:r>
            <a:r>
              <a:rPr lang="cs-CZ" sz="2400" dirty="0">
                <a:solidFill>
                  <a:srgbClr val="FF0000"/>
                </a:solidFill>
              </a:rPr>
              <a:t>Nedostatečně</a:t>
            </a:r>
          </a:p>
          <a:p>
            <a:r>
              <a:rPr lang="cs-CZ" sz="2400" dirty="0"/>
              <a:t>Maximum - 100 bodů, minimum pro splnění podmínek VH - 50 bodů</a:t>
            </a:r>
          </a:p>
          <a:p>
            <a:r>
              <a:rPr lang="cs-CZ" dirty="0"/>
              <a:t>Hlavním zdrojem informací žádost o podporu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117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E07B4-2267-4052-9F5C-37828EF9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kern="0" dirty="0"/>
              <a:t>Registrace žadatele do systému MS2014+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9F148-A7A4-400F-8308-7305214AD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kern="0" dirty="0">
                <a:hlinkClick r:id="rId2"/>
              </a:rPr>
              <a:t>https://mseu.mssf.cz/</a:t>
            </a:r>
            <a:endParaRPr lang="cs-CZ" dirty="0"/>
          </a:p>
        </p:txBody>
      </p:sp>
      <p:pic>
        <p:nvPicPr>
          <p:cNvPr id="4" name="Zástupný symbol pro obsah 15">
            <a:extLst>
              <a:ext uri="{FF2B5EF4-FFF2-40B4-BE49-F238E27FC236}">
                <a16:creationId xmlns:a16="http://schemas.microsoft.com/office/drawing/2014/main" id="{3B01A322-00FB-463F-B988-8A8EFECD5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637" y="2132856"/>
            <a:ext cx="8594725" cy="382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260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0E0EB-32F8-4165-9EF4-79FB901F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žadatele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901DA0D8-096A-40CB-BFC6-9EAC854FB3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85607"/>
            <a:ext cx="8229600" cy="3155148"/>
          </a:xfrm>
        </p:spPr>
      </p:pic>
    </p:spTree>
    <p:extLst>
      <p:ext uri="{BB962C8B-B14F-4D97-AF65-F5344CB8AC3E}">
        <p14:creationId xmlns:p14="http://schemas.microsoft.com/office/powerpoint/2010/main" val="1980850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386B6-3AE3-44CE-8D6D-278F9270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nové žádosti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16FE785B-859B-4C55-A340-51150FA94C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66891"/>
            <a:ext cx="8229600" cy="2992581"/>
          </a:xfrm>
        </p:spPr>
      </p:pic>
    </p:spTree>
    <p:extLst>
      <p:ext uri="{BB962C8B-B14F-4D97-AF65-F5344CB8AC3E}">
        <p14:creationId xmlns:p14="http://schemas.microsoft.com/office/powerpoint/2010/main" val="366924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Výzva OPZ – Sociální služby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ĺžnik 2">
            <a:extLst>
              <a:ext uri="{FF2B5EF4-FFF2-40B4-BE49-F238E27FC236}">
                <a16:creationId xmlns:a16="http://schemas.microsoft.com/office/drawing/2014/main" id="{0A5618E6-B152-4A30-9458-CEAED1E01B60}"/>
              </a:ext>
            </a:extLst>
          </p:cNvPr>
          <p:cNvSpPr/>
          <p:nvPr/>
        </p:nvSpPr>
        <p:spPr>
          <a:xfrm>
            <a:off x="681253" y="1916832"/>
            <a:ext cx="8229600" cy="35086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endParaRPr lang="cs-CZ" b="1" dirty="0"/>
          </a:p>
          <a:p>
            <a:pPr algn="ctr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r>
              <a:rPr lang="cs-CZ" sz="2000" b="1" dirty="0"/>
              <a:t>Finanční alokace výzvy</a:t>
            </a:r>
            <a:r>
              <a:rPr lang="cs-CZ" sz="2000"/>
              <a:t>: </a:t>
            </a:r>
            <a:r>
              <a:rPr lang="cs-CZ" sz="2000" b="1"/>
              <a:t>4 000 000,00 CZK</a:t>
            </a:r>
            <a:endParaRPr lang="cs-CZ" sz="2000" b="1" dirty="0"/>
          </a:p>
          <a:p>
            <a:pPr algn="just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endParaRPr lang="cs-CZ" sz="2000" dirty="0"/>
          </a:p>
          <a:p>
            <a:pPr marL="285750" indent="-285750" algn="just">
              <a:spcAft>
                <a:spcPts val="0"/>
              </a:spcAft>
              <a:buClr>
                <a:srgbClr val="4F81BD"/>
              </a:buClr>
              <a:buSzPts val="1100"/>
              <a:buFont typeface="Arial" panose="020B0604020202020204" pitchFamily="34" charset="0"/>
              <a:buChar char="•"/>
              <a:tabLst>
                <a:tab pos="504190" algn="l"/>
                <a:tab pos="252095" algn="l"/>
              </a:tabLst>
              <a:defRPr/>
            </a:pPr>
            <a:r>
              <a:rPr lang="cs-CZ" sz="1600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 výše CZV projektu:      </a:t>
            </a:r>
            <a:r>
              <a:rPr lang="cs-CZ" sz="1600" b="1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400 000,0 CZK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Clr>
                <a:srgbClr val="4F81BD"/>
              </a:buClr>
              <a:buSzPts val="1100"/>
              <a:buFont typeface="Arial" panose="020B0604020202020204" pitchFamily="34" charset="0"/>
              <a:buChar char="•"/>
              <a:tabLst>
                <a:tab pos="504190" algn="l"/>
                <a:tab pos="252095" algn="l"/>
              </a:tabLst>
              <a:defRPr/>
            </a:pPr>
            <a:r>
              <a:rPr lang="cs-CZ" sz="1600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CZV projektu:   4 000 000,0 </a:t>
            </a:r>
            <a:r>
              <a:rPr lang="cs-CZ" sz="1600" b="1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CZK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1600" b="1" dirty="0"/>
              <a:t>V této výzvě budou podporovány aktivity: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Sociální služby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Další programy a činnosti v oblasti sociálního začleňování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b="1" dirty="0"/>
              <a:t>Cílovými skupinami výzvy jsou: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Cílovou skupinou jsou zejména osoby sociálně vyloučené a osoby sociálním vyloučením ohrožené, osoby pečující o jiné závislé osoby, neformální pečovatelé atd.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38775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FB0B1-D960-4D37-BFBC-F034B8F61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signatáře a editora</a:t>
            </a:r>
          </a:p>
        </p:txBody>
      </p:sp>
      <p:pic>
        <p:nvPicPr>
          <p:cNvPr id="4" name="Zástupný obsah 6">
            <a:extLst>
              <a:ext uri="{FF2B5EF4-FFF2-40B4-BE49-F238E27FC236}">
                <a16:creationId xmlns:a16="http://schemas.microsoft.com/office/drawing/2014/main" id="{99A4EDBA-239B-4527-B112-A7B6C2E83A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4116" y="1600200"/>
            <a:ext cx="6295767" cy="4525963"/>
          </a:xfrm>
        </p:spPr>
      </p:pic>
    </p:spTree>
    <p:extLst>
      <p:ext uri="{BB962C8B-B14F-4D97-AF65-F5344CB8AC3E}">
        <p14:creationId xmlns:p14="http://schemas.microsoft.com/office/powerpoint/2010/main" val="1773751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B0FBA-FC83-4C3C-9A58-28A2EFC6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5EA4A-8789-4692-81A9-0F9927B1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104456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dirty="0"/>
              <a:t>Lubomír Sušila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Telefon: 727 808 057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Email: susila@masroznovsko.cz</a:t>
            </a:r>
          </a:p>
        </p:txBody>
      </p:sp>
    </p:spTree>
    <p:extLst>
      <p:ext uri="{BB962C8B-B14F-4D97-AF65-F5344CB8AC3E}">
        <p14:creationId xmlns:p14="http://schemas.microsoft.com/office/powerpoint/2010/main" val="147063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4A2A-39E7-4216-987F-E76596A4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it-IT" altLang="cs-CZ" dirty="0"/>
              <a:t>ravidla pro žadatele a příjemce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65524-A32B-4C40-A46D-755EC2AB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Pro žádosti o podporu a následně také pro realizaci podpořených projektů platí:</a:t>
            </a:r>
          </a:p>
          <a:p>
            <a:pPr marL="0" indent="0" algn="ctr">
              <a:buFontTx/>
              <a:buNone/>
              <a:defRPr/>
            </a:pP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Obecná část pravidel pro žadatele a příjemce v rámci OPZ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Specifická část pravidel pro žadatele a příjemce v rámci OPZ pro projekty se skutečně vzniklými výdaji a případně také s nepřímými náklady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Odkaz na elektronickou verzi: Výzva kapitola 10.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63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46467-58AF-4E17-A45C-F17CF040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pravidel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59DD2-9573-465F-9CB9-98FA3280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Do vydání právního aktu se žadatel řídí verzí Obecných a Specifických pravidel platných v den vyhlášení výzvy integrovaného nástroje CLLD.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V době realizace, tj. od vydání právního aktu, se příjemce řídí vždy aktuální platnou verzí Obecných i Specifických pravidel.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3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95818-172F-407B-BEF5-7FEF9A6D1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3ADD8-9565-4044-A13D-074B31F6E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Místní akční skupina 	</a:t>
            </a:r>
          </a:p>
          <a:p>
            <a:r>
              <a:rPr lang="cs-CZ" altLang="cs-CZ" dirty="0"/>
              <a:t>Obce 	</a:t>
            </a:r>
          </a:p>
          <a:p>
            <a:r>
              <a:rPr lang="cs-CZ" altLang="cs-CZ" dirty="0"/>
              <a:t>Dobrovolné svazky obcí 	</a:t>
            </a:r>
          </a:p>
          <a:p>
            <a:r>
              <a:rPr lang="cs-CZ" altLang="cs-CZ" dirty="0"/>
              <a:t>Organizace zřizované obcemi 	</a:t>
            </a:r>
          </a:p>
          <a:p>
            <a:r>
              <a:rPr lang="cs-CZ" altLang="cs-CZ" dirty="0"/>
              <a:t>Nestátní neziskové organizace 	</a:t>
            </a:r>
          </a:p>
          <a:p>
            <a:r>
              <a:rPr lang="cs-CZ" altLang="cs-CZ" dirty="0"/>
              <a:t>Obchodní korporace 	</a:t>
            </a:r>
          </a:p>
          <a:p>
            <a:r>
              <a:rPr lang="cs-CZ" altLang="cs-CZ" dirty="0"/>
              <a:t>OSVČ 	</a:t>
            </a:r>
          </a:p>
          <a:p>
            <a:r>
              <a:rPr lang="cs-CZ" altLang="cs-CZ" dirty="0"/>
              <a:t>Poradenské a vzdělávací instituce 	</a:t>
            </a:r>
          </a:p>
          <a:p>
            <a:r>
              <a:rPr lang="cs-CZ" altLang="cs-CZ" dirty="0"/>
              <a:t>Školy a školská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4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1.1 Sociální služby</a:t>
            </a:r>
          </a:p>
          <a:p>
            <a:pPr marL="0" indent="0" algn="ctr">
              <a:buFontTx/>
              <a:buNone/>
              <a:defRPr/>
            </a:pPr>
            <a:r>
              <a:rPr lang="cs-CZ" dirty="0"/>
              <a:t> </a:t>
            </a:r>
          </a:p>
          <a:p>
            <a:pPr marL="0" indent="0" algn="just">
              <a:buNone/>
              <a:defRPr/>
            </a:pPr>
            <a:r>
              <a:rPr lang="cs-CZ" dirty="0"/>
              <a:t>Způsobilé aktivity a s nimi spojené výdaje jsou pouze takové, které jsou zaměřené na podporu a financování běžných výdajů souvisejících s poskytováním základních druhů a forem sociálních služeb, a to v rozsahu stanoveném základními činnostmi u jednotlivých druhů sociálních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4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1.1 Sociální služby</a:t>
            </a: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 algn="just">
              <a:buNone/>
              <a:defRPr/>
            </a:pPr>
            <a:r>
              <a:rPr lang="cs-CZ" dirty="0">
                <a:solidFill>
                  <a:srgbClr val="000000"/>
                </a:solidFill>
              </a:rPr>
              <a:t>Bude podporováno poskytování pouze těch sociálních služeb, které jsou registrovány v souladu se zákonem č. 108/2006 Sb., o sociálních službách, a které jsou zároveň součástí sítě sociálních služeb uvedené ve střednědobém plánu rozvoje sociálních služeb příslušného kraje (popř. obce).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37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1.1 Sociální služby</a:t>
            </a: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 algn="just">
              <a:buNone/>
              <a:defRPr/>
            </a:pPr>
            <a:r>
              <a:rPr lang="cs-CZ" dirty="0">
                <a:solidFill>
                  <a:srgbClr val="000000"/>
                </a:solidFill>
              </a:rPr>
              <a:t>Budou podporovány pouze sociální služby poskytované terénní a ambulantní formou. Jako pobytové budou podporovány jen odlehčovací služby a krizová pomoc podle § 44 a § 60 zákona č. 108/2006 Sb., o sociálních službách.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985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1770</Words>
  <Application>Microsoft Office PowerPoint</Application>
  <PresentationFormat>Předvádění na obrazovce (4:3)</PresentationFormat>
  <Paragraphs>221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Segoe UI Semibold</vt:lpstr>
      <vt:lpstr>Times New Roman</vt:lpstr>
      <vt:lpstr>Verdana</vt:lpstr>
      <vt:lpstr>Motiv sady Office</vt:lpstr>
      <vt:lpstr>Seminář k 5. výzvě OPZ Sociální služby</vt:lpstr>
      <vt:lpstr>3. Výzva OPZ – Sociální služby</vt:lpstr>
      <vt:lpstr>3. Výzva OPZ – Sociální služby</vt:lpstr>
      <vt:lpstr>Pravidla pro žadatele a příjemce</vt:lpstr>
      <vt:lpstr>Platnost pravidel</vt:lpstr>
      <vt:lpstr>Oprávnění žadatelé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Cílové skupiny</vt:lpstr>
      <vt:lpstr>Způsobilost výdajů</vt:lpstr>
      <vt:lpstr>Způsobilost výdajů</vt:lpstr>
      <vt:lpstr>Indikátory</vt:lpstr>
      <vt:lpstr>Indikátory</vt:lpstr>
      <vt:lpstr>Indikátory</vt:lpstr>
      <vt:lpstr>Indikátory</vt:lpstr>
      <vt:lpstr>Hodnocení žádostí</vt:lpstr>
      <vt:lpstr>Hodnocení přijatelnosti a formálních náležitostí</vt:lpstr>
      <vt:lpstr>Věcné hodnocení</vt:lpstr>
      <vt:lpstr>Registrace žadatele do systému MS2014+</vt:lpstr>
      <vt:lpstr>Výběr žadatele</vt:lpstr>
      <vt:lpstr>Založení nové žádosti</vt:lpstr>
      <vt:lpstr>Nastavení signatáře a editora</vt:lpstr>
      <vt:lpstr>Konzultace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Lubomír Sušila</cp:lastModifiedBy>
  <cp:revision>29</cp:revision>
  <dcterms:created xsi:type="dcterms:W3CDTF">2015-05-26T11:30:55Z</dcterms:created>
  <dcterms:modified xsi:type="dcterms:W3CDTF">2019-12-16T07:39:18Z</dcterms:modified>
</cp:coreProperties>
</file>