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8" r:id="rId2"/>
  </p:sldMasterIdLst>
  <p:notesMasterIdLst>
    <p:notesMasterId r:id="rId39"/>
  </p:notesMasterIdLst>
  <p:sldIdLst>
    <p:sldId id="276" r:id="rId3"/>
    <p:sldId id="283" r:id="rId4"/>
    <p:sldId id="298" r:id="rId5"/>
    <p:sldId id="300" r:id="rId6"/>
    <p:sldId id="301" r:id="rId7"/>
    <p:sldId id="319" r:id="rId8"/>
    <p:sldId id="320" r:id="rId9"/>
    <p:sldId id="321" r:id="rId10"/>
    <p:sldId id="322" r:id="rId11"/>
    <p:sldId id="302" r:id="rId12"/>
    <p:sldId id="303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04" r:id="rId22"/>
    <p:sldId id="305" r:id="rId23"/>
    <p:sldId id="306" r:id="rId24"/>
    <p:sldId id="307" r:id="rId25"/>
    <p:sldId id="308" r:id="rId26"/>
    <p:sldId id="323" r:id="rId27"/>
    <p:sldId id="324" r:id="rId28"/>
    <p:sldId id="325" r:id="rId29"/>
    <p:sldId id="326" r:id="rId30"/>
    <p:sldId id="327" r:id="rId31"/>
    <p:sldId id="328" r:id="rId32"/>
    <p:sldId id="331" r:id="rId33"/>
    <p:sldId id="332" r:id="rId34"/>
    <p:sldId id="333" r:id="rId35"/>
    <p:sldId id="329" r:id="rId36"/>
    <p:sldId id="334" r:id="rId37"/>
    <p:sldId id="275" r:id="rId38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9" autoAdjust="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6/27/2016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62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7D2-F905-46E3-BDD3-0258335A3216}" type="datetime1">
              <a:rPr lang="en-US" smtClean="0"/>
              <a:pPr/>
              <a:t>6/27/2016</a:t>
            </a:fld>
            <a:endParaRPr lang="en-US" sz="1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46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12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22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61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568A0-62B0-4129-95C4-7270BF844D61}" type="datetime1">
              <a:rPr lang="en-US" smtClean="0"/>
              <a:pPr/>
              <a:t>6/27/2016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502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89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1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05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4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6/27/2016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01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6/27/2016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84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roznovsko.cz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roznovsko.cz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78870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>
                <a:ln/>
                <a:solidFill>
                  <a:schemeClr val="tx1">
                    <a:lumMod val="50000"/>
                  </a:schemeClr>
                </a:solidFill>
              </a:rPr>
              <a:t>Místní akční plán vzdělávání</a:t>
            </a:r>
            <a:br>
              <a:rPr lang="cs-CZ" sz="4800" dirty="0" smtClean="0">
                <a:ln/>
                <a:solidFill>
                  <a:schemeClr val="tx1">
                    <a:lumMod val="50000"/>
                  </a:schemeClr>
                </a:solidFill>
              </a:rPr>
            </a:br>
            <a:r>
              <a:rPr lang="cs-CZ" sz="8000" dirty="0" smtClean="0">
                <a:ln/>
                <a:solidFill>
                  <a:schemeClr val="tx1">
                    <a:lumMod val="50000"/>
                  </a:schemeClr>
                </a:solidFill>
              </a:rPr>
              <a:t>„MAP“</a:t>
            </a:r>
            <a:endParaRPr lang="cs-CZ" sz="8000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803" y="3429000"/>
            <a:ext cx="6219825" cy="2000250"/>
          </a:xfrm>
          <a:prstGeom prst="rect">
            <a:avLst/>
          </a:prstGeom>
        </p:spPr>
      </p:pic>
      <p:pic>
        <p:nvPicPr>
          <p:cNvPr id="6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47650"/>
            <a:ext cx="3257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/>
          <p:cNvSpPr/>
          <p:nvPr/>
        </p:nvSpPr>
        <p:spPr>
          <a:xfrm>
            <a:off x="1475802" y="4910475"/>
            <a:ext cx="62198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dirty="0">
                <a:solidFill>
                  <a:srgbClr val="4D5B6B"/>
                </a:solidFill>
              </a:rPr>
              <a:t> </a:t>
            </a:r>
            <a:endParaRPr lang="cs-CZ" dirty="0" smtClean="0">
              <a:solidFill>
                <a:srgbClr val="4D5B6B"/>
              </a:solidFill>
            </a:endParaRPr>
          </a:p>
          <a:p>
            <a:pPr lvl="0"/>
            <a:endParaRPr lang="cs-CZ" b="1" dirty="0">
              <a:solidFill>
                <a:srgbClr val="4D5B6B"/>
              </a:solidFill>
            </a:endParaRPr>
          </a:p>
          <a:p>
            <a:pPr lvl="0"/>
            <a:endParaRPr lang="cs-CZ" b="1" dirty="0" smtClean="0">
              <a:solidFill>
                <a:srgbClr val="4D5B6B"/>
              </a:solidFill>
            </a:endParaRPr>
          </a:p>
          <a:p>
            <a:pPr algn="ctr"/>
            <a:r>
              <a:rPr lang="cs-CZ" b="1" dirty="0" smtClean="0">
                <a:solidFill>
                  <a:srgbClr val="4D5B6B"/>
                </a:solidFill>
              </a:rPr>
              <a:t>Jednání Řídícího výboru konaného dne 27. 6. 2016 </a:t>
            </a:r>
          </a:p>
          <a:p>
            <a:pPr algn="ctr"/>
            <a:r>
              <a:rPr lang="cs-CZ" b="1" dirty="0" smtClean="0">
                <a:solidFill>
                  <a:srgbClr val="4D5B6B"/>
                </a:solidFill>
              </a:rPr>
              <a:t>ve velké zasedací místnosti Městského úřadu </a:t>
            </a:r>
            <a:br>
              <a:rPr lang="cs-CZ" b="1" dirty="0" smtClean="0">
                <a:solidFill>
                  <a:srgbClr val="4D5B6B"/>
                </a:solidFill>
              </a:rPr>
            </a:br>
            <a:r>
              <a:rPr lang="cs-CZ" b="1" dirty="0" smtClean="0">
                <a:solidFill>
                  <a:srgbClr val="4D5B6B"/>
                </a:solidFill>
              </a:rPr>
              <a:t>Rožnov </a:t>
            </a:r>
            <a:r>
              <a:rPr lang="cs-CZ" b="1" dirty="0">
                <a:solidFill>
                  <a:srgbClr val="4D5B6B"/>
                </a:solidFill>
              </a:rPr>
              <a:t>pod Radhoštěm, Masarykovo nám. </a:t>
            </a:r>
            <a:r>
              <a:rPr lang="cs-CZ" b="1" dirty="0" smtClean="0">
                <a:solidFill>
                  <a:srgbClr val="4D5B6B"/>
                </a:solidFill>
              </a:rPr>
              <a:t>128</a:t>
            </a:r>
            <a:r>
              <a:rPr lang="cs-CZ" b="1" dirty="0">
                <a:solidFill>
                  <a:srgbClr val="4D5B6B"/>
                </a:solidFill>
              </a:rPr>
              <a:t>.</a:t>
            </a:r>
            <a:r>
              <a:rPr lang="cs-CZ" dirty="0"/>
              <a:t>	</a:t>
            </a:r>
          </a:p>
          <a:p>
            <a:pPr lvl="0"/>
            <a:endParaRPr lang="cs-CZ" dirty="0">
              <a:solidFill>
                <a:srgbClr val="4D5B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53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KA 02 Řízení MAP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Cílem této aktivity je zároveň s tvorbou MAP vytvořit funkční strukturu k jeho naplňování a řízení. Pro vytvoření tohoto systému pro řízení a naplňování opatření MAP bude vytvořen 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1) projektový realizační tým, 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2) řídící výbor MAP,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3) pracovní skupiny na konkrétní témata.</a:t>
            </a:r>
          </a:p>
          <a:p>
            <a:pPr lvl="1"/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7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Řídící výbor MAP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pPr lvl="1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složený z klíčových osobností působících v území ORP Rožnov pod Radhoštěm</a:t>
            </a:r>
          </a:p>
          <a:p>
            <a:pPr lvl="1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nositelem a propagátorem MAP</a:t>
            </a:r>
          </a:p>
          <a:p>
            <a:pPr lvl="1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partnerství, které bude tvořeno systémem pracovních skupin a bude vycházet z metodiky MAP a konkrétních potřeb území</a:t>
            </a:r>
          </a:p>
          <a:p>
            <a:pPr lvl="1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vytvoření komunikačních mechanismů uvnitř MAP. </a:t>
            </a:r>
          </a:p>
          <a:p>
            <a:pPr lvl="1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propagační strategie MAP směrem k široké veřejnosti (bude obsahovat způsoby přenosu informování, způsoby a termíny přijímání podnětů a připomínek, způsoby a termíny pro vypořádání připomínek, techniky pro poskytování zpětné vazby).</a:t>
            </a:r>
          </a:p>
          <a:p>
            <a:pPr lvl="1">
              <a:buFontTx/>
              <a:buChar char="-"/>
            </a:pPr>
            <a:r>
              <a:rPr lang="cs-CZ" dirty="0" smtClean="0"/>
              <a:t>Na svém </a:t>
            </a:r>
            <a:r>
              <a:rPr lang="cs-CZ" dirty="0"/>
              <a:t>prvním zasedání projedná a schválí Statut a Jednací řád</a:t>
            </a:r>
            <a:r>
              <a:rPr lang="cs-CZ" dirty="0" smtClean="0"/>
              <a:t>.</a:t>
            </a:r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buFontTx/>
              <a:buChar char="-"/>
            </a:pPr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83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JEDNACÍ ŘÁD Řídícího výboru MAP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Tento jednací řád upravuje postupy činnosti a jednání Řídícího výboru projektu Místní akční plán rozvoje vzdělávání v ORP Rožnov pod Radhoštěm (dále jen ŘV MAP) vytvořeného na základě Statusu ŘV MAP ze dne 27. 6. 2016. </a:t>
            </a:r>
            <a:endParaRPr lang="cs-CZ" sz="3600" dirty="0"/>
          </a:p>
          <a:p>
            <a:pPr lvl="0"/>
            <a:r>
              <a:rPr lang="cs-CZ" dirty="0"/>
              <a:t>Svolavatelem a garantem činnosti Řídícího výboru MAP je Místní akční skupina Rožnovsko, </a:t>
            </a:r>
            <a:r>
              <a:rPr lang="cs-CZ" dirty="0" err="1"/>
              <a:t>z.s</a:t>
            </a:r>
            <a:r>
              <a:rPr lang="cs-CZ" dirty="0"/>
              <a:t>., zastoupená administrativním manažerem projektu.</a:t>
            </a:r>
            <a:endParaRPr lang="cs-CZ" sz="3600" dirty="0"/>
          </a:p>
          <a:p>
            <a:pPr lvl="0"/>
            <a:r>
              <a:rPr lang="cs-CZ" dirty="0"/>
              <a:t>Jednací řád Řídícího výboru MAP stanoví způsob účasti, jednání a hlasování řídícího výboru.</a:t>
            </a:r>
            <a:endParaRPr lang="cs-CZ" sz="3600" dirty="0"/>
          </a:p>
          <a:p>
            <a:pPr lvl="0"/>
            <a:r>
              <a:rPr lang="cs-CZ" dirty="0"/>
              <a:t>Jednací řád schvaluje ŘV MAP na svém prvním zasedání.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80720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Působnost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sz="3600" dirty="0"/>
              <a:t>Řídící výbor je hlavním pracovním orgánem MAP.</a:t>
            </a:r>
          </a:p>
          <a:p>
            <a:pPr lvl="0"/>
            <a:r>
              <a:rPr lang="cs-CZ" sz="3600" dirty="0"/>
              <a:t>Řídící výbor je především platformou, na níž se odehrává spolupráce všech relevantních aktérů ve vzdělávání v daném území (na základě reprezentativního zastoupení).</a:t>
            </a:r>
          </a:p>
          <a:p>
            <a:pPr lvl="0"/>
            <a:r>
              <a:rPr lang="cs-CZ" sz="3600" dirty="0"/>
              <a:t>Řídící výbor projednává podklady a návrhy k přípravě, realizaci a evaluaci MAP.</a:t>
            </a:r>
          </a:p>
          <a:p>
            <a:pPr lvl="0"/>
            <a:r>
              <a:rPr lang="cs-CZ" sz="3600" dirty="0"/>
              <a:t>Řídící výbor zprostředkovává přenos informací v území.</a:t>
            </a:r>
          </a:p>
          <a:p>
            <a:pPr lvl="0"/>
            <a:r>
              <a:rPr lang="cs-CZ" sz="3600" dirty="0"/>
              <a:t>Řídící výbor schvaluje Rámcovou strategii MAP a Akční plán samotný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253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Složení řídícího výboru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Řídící výbor je tvořen zástupci klíčových aktérů, ovlivňujících oblast vzdělávání na území MAP.</a:t>
            </a:r>
          </a:p>
          <a:p>
            <a:pPr lvl="0"/>
            <a:r>
              <a:rPr lang="cs-CZ" dirty="0"/>
              <a:t>V čele ŘV MAP stojí předseda, který je volen členy ŘV MAP.</a:t>
            </a:r>
          </a:p>
          <a:p>
            <a:pPr lvl="0"/>
            <a:r>
              <a:rPr lang="cs-CZ" dirty="0"/>
              <a:t>Při sestavování a případné obměně členů výboru je potřeba vždy zajistit reprezentativnost z pohledu vzdělávání v daném území.</a:t>
            </a:r>
          </a:p>
          <a:p>
            <a:pPr lvl="0"/>
            <a:r>
              <a:rPr lang="cs-CZ" dirty="0"/>
              <a:t>Řídící výbor má povinné a doporučené členy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53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Svolání jednání Řídícího výboru MAP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cs-CZ" sz="3600" dirty="0"/>
              <a:t>Jednání ŘV MAP svolává jeho předseda nebo realizátor projektu, nejméně čtyřikrát za kalendářní rok a dále na základě podnětu některého z členů ŘV MAP.</a:t>
            </a:r>
          </a:p>
          <a:p>
            <a:pPr lvl="0"/>
            <a:r>
              <a:rPr lang="cs-CZ" sz="3600" dirty="0"/>
              <a:t>S výjimkou naléhavých případů zasedání ŘV MAP svolává předseda nebo realizátor projektu nejméně 10 dní před termínem prostřednictvím prostředků dálkové komunikace, a to zasláním písemné pozvánky. V dostatečném předstihu, nejpozději však 5 pracovních dní před jednáním, bude zaslán program jednání včetně nezbytných podkladů, a to rovněž prostřednictvím prostředků dálkové komunikace.</a:t>
            </a:r>
          </a:p>
          <a:p>
            <a:pPr lvl="0"/>
            <a:r>
              <a:rPr lang="cs-CZ" sz="3600" dirty="0"/>
              <a:t>Program jednání navrhuje předseda ŘV MAP ve spolupráci s členy realizačního týmu projektu.</a:t>
            </a:r>
          </a:p>
          <a:p>
            <a:pPr lvl="0"/>
            <a:r>
              <a:rPr lang="cs-CZ" sz="3600" dirty="0"/>
              <a:t>Podklady pro jednání zpracovávají členové Pracovních skupin. Realizátor je následně zkompletuje, dle potřeby doplní a rozešle členům ŘV MAP dle bodu 2.</a:t>
            </a:r>
          </a:p>
          <a:p>
            <a:pPr lvl="0"/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253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Jednání Řídícího výboru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cs-CZ" sz="3600" dirty="0"/>
              <a:t>Jednání řídí předseda, v jeho nepřítomnosti jím určený člen ŘV MAP. </a:t>
            </a:r>
          </a:p>
          <a:p>
            <a:pPr lvl="0"/>
            <a:r>
              <a:rPr lang="cs-CZ" sz="3600" dirty="0"/>
              <a:t>Kterýkoliv člen ŘV MAP může navrhnout k projednání bod, který není na programu, souhlasí-li s tím většina přítomných členů ŘV MAP. </a:t>
            </a:r>
          </a:p>
          <a:p>
            <a:pPr lvl="0"/>
            <a:r>
              <a:rPr lang="cs-CZ" sz="3600" dirty="0"/>
              <a:t>Jmenovaní členové ŘV MAP mohou v případě závažných důvodů místo své osoby na jednání </a:t>
            </a:r>
            <a:r>
              <a:rPr lang="cs-CZ" sz="3600" b="1" dirty="0"/>
              <a:t>vyslat určeného zástupce</a:t>
            </a:r>
            <a:r>
              <a:rPr lang="cs-CZ" sz="3600" dirty="0"/>
              <a:t>. Tento zástupce má na jednání ŘV MAP stejná práva a povinnosti jako člen ŘV MAP, včetně výkonu hlasovacích a spolurozhodovacích práv. Ve výjimečných případech, neumožňujících přítomnost člena ŘV MAP ani jeho zástupce, mohou členové ŘV MAP zaslat realizátorovi projektu </a:t>
            </a:r>
            <a:r>
              <a:rPr lang="cs-CZ" sz="3600" b="1" dirty="0"/>
              <a:t>písemné vyjádření </a:t>
            </a:r>
            <a:r>
              <a:rPr lang="cs-CZ" sz="3600" dirty="0"/>
              <a:t>k předloženým bodům programu, nejpozději 2 dny před zasedáním ŘV MAP.</a:t>
            </a:r>
          </a:p>
          <a:p>
            <a:pPr lvl="0"/>
            <a:r>
              <a:rPr lang="cs-CZ" sz="3600" dirty="0"/>
              <a:t>Na jednání ŘV MAP mohou být přizváni hosté ad hoc podle řešené problematiky. Návrh na zařazení hostů do programu jednání ŘV MAP musí být předložen realizátorovi projektu nejpozději 2 dny před zasedáním ŘV MAP. </a:t>
            </a:r>
          </a:p>
          <a:p>
            <a:pPr lvl="0"/>
            <a:r>
              <a:rPr lang="cs-CZ" sz="3600" dirty="0"/>
              <a:t>Každý člen ŘV MAP má </a:t>
            </a:r>
            <a:r>
              <a:rPr lang="cs-CZ" sz="3600" b="1" dirty="0"/>
              <a:t>jeden hlas</a:t>
            </a:r>
            <a:r>
              <a:rPr lang="cs-CZ" sz="3600" dirty="0"/>
              <a:t>. Pokud je přítomen sudý počet hlasujících a dojde k rovnosti hlasů, rozhoduje hlas předsedy.</a:t>
            </a:r>
          </a:p>
          <a:p>
            <a:pPr lvl="0"/>
            <a:r>
              <a:rPr lang="cs-CZ" sz="3600" dirty="0"/>
              <a:t>Na závěr každého jednání budou stanoveny úkoly a odpovědnosti členů ŘV MAP, členů Pracovních skupin a realizačního týmu na další období.</a:t>
            </a:r>
          </a:p>
          <a:p>
            <a:pPr lvl="0"/>
            <a:r>
              <a:rPr lang="cs-CZ" sz="3600" dirty="0"/>
              <a:t>Realizátor projektu MAP plní roli sekretariátu ŘV MAP a zajišťuje organizaci jednání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253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Hlasování Řídícího výboru MAP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cs-CZ" sz="3600" dirty="0"/>
              <a:t>K hlasování přistupuje ŘV MAP v případě, že není možné dojít ke vzájemnému konsensu. </a:t>
            </a:r>
          </a:p>
          <a:p>
            <a:pPr lvl="0"/>
            <a:r>
              <a:rPr lang="cs-CZ" sz="3600" dirty="0"/>
              <a:t>Hlasování probíhá veřejně. </a:t>
            </a:r>
          </a:p>
          <a:p>
            <a:pPr lvl="0"/>
            <a:r>
              <a:rPr lang="cs-CZ" sz="3600" dirty="0"/>
              <a:t>Řídící výbor MAP je usnášeníschopný, pokud je přítomna nadpoloviční většina všech členů (organizací).</a:t>
            </a:r>
          </a:p>
          <a:p>
            <a:pPr lvl="0"/>
            <a:r>
              <a:rPr lang="cs-CZ" sz="3600" dirty="0"/>
              <a:t>Každá organizace má prostřednictvím svých zástupců v řídícím výboru jen jeden hlas.</a:t>
            </a:r>
          </a:p>
          <a:p>
            <a:pPr lvl="0"/>
            <a:r>
              <a:rPr lang="cs-CZ" sz="3600" dirty="0"/>
              <a:t>Návrh je přijat nadpoloviční většinou hlasů přítomných členů (organizací) ŘV MAP.</a:t>
            </a:r>
          </a:p>
          <a:p>
            <a:pPr lvl="0"/>
            <a:r>
              <a:rPr lang="cs-CZ" sz="3600" dirty="0"/>
              <a:t>V případě nepřítomnosti kontaktní osoby člena (organizace)  ŘV MAP přechází její hlasovací právo na jmenovaného zástupce, zúčastněného na zasedání ŘV MAP.</a:t>
            </a:r>
          </a:p>
          <a:p>
            <a:pPr lvl="0"/>
            <a:r>
              <a:rPr lang="cs-CZ" sz="3600" dirty="0"/>
              <a:t>V případě rovnosti hlasování rozhoduje hlas předsedy ŘV MAP nebo dle svého uvážení předseda ŘV MAP opakuje hlasování o návrhu po diskusi k tématu.</a:t>
            </a:r>
          </a:p>
          <a:p>
            <a:pPr lvl="0"/>
            <a:r>
              <a:rPr lang="cs-CZ" sz="3600" dirty="0"/>
              <a:t>V případech časové tísně nebo nemožnosti nadpoloviční většiny dostavit se na jednání je možné usnesení přijímat per </a:t>
            </a:r>
            <a:r>
              <a:rPr lang="cs-CZ" sz="3600" dirty="0" err="1"/>
              <a:t>rollam</a:t>
            </a:r>
            <a:r>
              <a:rPr lang="cs-CZ" sz="3600" dirty="0"/>
              <a:t> (elektronicky ke stanovému datu). Usnesení přijímané tímto způsobem je schváleno, pokud s ním vysloví souhlas nadpoloviční většina všech členů ŘV MAP. Lhůtu pro takové hlasování určí předseda nebo realizátor projektu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5517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Zápis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Z jednání ŘV MAP je pořizován realizátorem písemný zápis.</a:t>
            </a:r>
          </a:p>
          <a:p>
            <a:pPr lvl="0"/>
            <a:r>
              <a:rPr lang="cs-CZ" dirty="0"/>
              <a:t>Zápis bude elektronicky rozeslán všem členům nejpozději do 10 dnů po skončení jednání ŘV MAP a bude zveřejněn na webových stránkách projektu </a:t>
            </a:r>
            <a:r>
              <a:rPr lang="cs-CZ" u="sng" dirty="0">
                <a:hlinkClick r:id="rId3"/>
              </a:rPr>
              <a:t>www.masroznovsko.cz</a:t>
            </a:r>
            <a:r>
              <a:rPr lang="cs-CZ" dirty="0"/>
              <a:t>. </a:t>
            </a:r>
          </a:p>
          <a:p>
            <a:pPr lvl="0"/>
            <a:r>
              <a:rPr lang="cs-CZ" dirty="0"/>
              <a:t>Písemný zápis musí obsahovat datum jednání, soupis přítomných členů řídícího výboru a obsah jednání, včetně dohodnutých závěrů a v případě hlasování o jednotlivých bodech i poměrné výsledky hlasování. </a:t>
            </a:r>
          </a:p>
          <a:p>
            <a:pPr lvl="0"/>
            <a:r>
              <a:rPr lang="cs-CZ" dirty="0"/>
              <a:t>Z jednání je pořízena prezenční listina. </a:t>
            </a:r>
          </a:p>
          <a:p>
            <a:pPr lvl="0"/>
            <a:r>
              <a:rPr lang="cs-CZ" dirty="0"/>
              <a:t>Z jednání ŘV MAP může být se souhlasem všech členů pořizován i zvukový záznam.</a:t>
            </a:r>
          </a:p>
        </p:txBody>
      </p:sp>
    </p:spTree>
    <p:extLst>
      <p:ext uri="{BB962C8B-B14F-4D97-AF65-F5344CB8AC3E}">
        <p14:creationId xmlns:p14="http://schemas.microsoft.com/office/powerpoint/2010/main" val="5517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Závěrečná ustanovení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3600" dirty="0"/>
              <a:t>Tento Jednací řád nabývá účinnosti schválením členy Řídícího výboru MAP rozvoje vzdělávání v ORP Rožnov pod Radhoštěm.</a:t>
            </a:r>
          </a:p>
          <a:p>
            <a:pPr lvl="0"/>
            <a:r>
              <a:rPr lang="cs-CZ" sz="3600" dirty="0"/>
              <a:t>Změny a doplňky Jednacího řádu podléhají schválení členy Řídícího výboru MAP rozvoje vzdělávání v ORP Rožnov pod Radhoštěm. </a:t>
            </a:r>
          </a:p>
          <a:p>
            <a:pPr lvl="0"/>
            <a:r>
              <a:rPr lang="cs-CZ" sz="3600" dirty="0" smtClean="0">
                <a:solidFill>
                  <a:srgbClr val="FF0000"/>
                </a:solidFill>
              </a:rPr>
              <a:t>SCHVÁLENÍ dne 27.6.2016</a:t>
            </a:r>
            <a:endParaRPr lang="cs-C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8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Program jednání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r>
              <a:rPr lang="cs-CZ" i="1" dirty="0" smtClean="0"/>
              <a:t>1</a:t>
            </a:r>
            <a:r>
              <a:rPr lang="cs-CZ" i="1" dirty="0"/>
              <a:t>) Úvodní slovo – Ing. Jan Kučera </a:t>
            </a:r>
            <a:endParaRPr lang="cs-CZ" dirty="0"/>
          </a:p>
          <a:p>
            <a:r>
              <a:rPr lang="cs-CZ" i="1" dirty="0"/>
              <a:t>2) Představení projektu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i="1" dirty="0" smtClean="0"/>
              <a:t>– </a:t>
            </a:r>
            <a:r>
              <a:rPr lang="cs-CZ" i="1" dirty="0"/>
              <a:t>Mgr. Gabriela Fellingerová, Ing. Dušan Vrážel, Ing. Martina </a:t>
            </a:r>
            <a:r>
              <a:rPr lang="cs-CZ" i="1" dirty="0" err="1"/>
              <a:t>Novosádová</a:t>
            </a:r>
            <a:r>
              <a:rPr lang="cs-CZ" i="1" dirty="0"/>
              <a:t> </a:t>
            </a:r>
            <a:endParaRPr lang="cs-CZ" dirty="0"/>
          </a:p>
          <a:p>
            <a:r>
              <a:rPr lang="cs-CZ" i="1" dirty="0"/>
              <a:t>3) Schválení Jednacího řádu řídícího výboru </a:t>
            </a:r>
            <a:endParaRPr lang="cs-CZ" dirty="0"/>
          </a:p>
          <a:p>
            <a:r>
              <a:rPr lang="cs-CZ" i="1" dirty="0"/>
              <a:t>4) Schválení Statusu řídícího výboru </a:t>
            </a:r>
            <a:endParaRPr lang="cs-CZ" dirty="0"/>
          </a:p>
          <a:p>
            <a:r>
              <a:rPr lang="cs-CZ" i="1" dirty="0"/>
              <a:t>5) Volba předsedy řídícího výboru </a:t>
            </a:r>
            <a:endParaRPr lang="cs-CZ" dirty="0"/>
          </a:p>
          <a:p>
            <a:r>
              <a:rPr lang="cs-CZ" i="1" dirty="0"/>
              <a:t>6) Seznámení řídícího výboru se záměrem zpracování strategického rámce MAP </a:t>
            </a:r>
            <a:endParaRPr lang="cs-CZ" dirty="0"/>
          </a:p>
          <a:p>
            <a:r>
              <a:rPr lang="cs-CZ" i="1" dirty="0"/>
              <a:t>7) Seznámení řídícího výboru se záměrem zpracování dohod o investičních prioritách </a:t>
            </a:r>
            <a:endParaRPr lang="cs-CZ" dirty="0"/>
          </a:p>
          <a:p>
            <a:r>
              <a:rPr lang="cs-CZ" dirty="0"/>
              <a:t>8) Závěrečné slovo, ukončení </a:t>
            </a:r>
          </a:p>
        </p:txBody>
      </p:sp>
    </p:spTree>
    <p:extLst>
      <p:ext uri="{BB962C8B-B14F-4D97-AF65-F5344CB8AC3E}">
        <p14:creationId xmlns:p14="http://schemas.microsoft.com/office/powerpoint/2010/main" val="150681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STATUT Řídícího výboru MAP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cs-CZ" dirty="0"/>
              <a:t>Řídící výbor je platforma zřízená po dobu realizace projektu „Místní akční plán rozvoje vzdělávání v ORP Rožnov pod Radhoštěm“ CZ.02.3.68/0.0/0.0/15_005/0000501.</a:t>
            </a:r>
          </a:p>
          <a:p>
            <a:pPr lvl="1"/>
            <a:r>
              <a:rPr lang="cs-CZ" dirty="0"/>
              <a:t>Role řídícího výboru je přímo spjatá s procesem plánování, tvorbou a schvalování Místního akčního plánu rozvoje vzdělávání v ORP Rožnov pod Radhoštěm (dále jen „MAP“).</a:t>
            </a:r>
          </a:p>
          <a:p>
            <a:pPr lvl="1"/>
            <a:r>
              <a:rPr lang="cs-CZ" dirty="0"/>
              <a:t>Řídící orgán je hlavním pracovním orgánem partnerství MAP. Je tvořen zástupci klíčových aktérů ovlivňující oblast vzdělávání na území MAP.</a:t>
            </a:r>
          </a:p>
          <a:p>
            <a:pPr lvl="1"/>
            <a:r>
              <a:rPr lang="cs-CZ" dirty="0"/>
              <a:t>Řídící výbor může vytvářet další organizační prvky (pracovní skupiny, apod.)</a:t>
            </a:r>
          </a:p>
          <a:p>
            <a:pPr lvl="1"/>
            <a:r>
              <a:rPr lang="cs-CZ" dirty="0"/>
              <a:t>Řídící výbor si volí svého předsedu a definuje si vlastní postupy rozhodování.</a:t>
            </a:r>
          </a:p>
          <a:p>
            <a:pPr marL="457200" lvl="1" indent="0">
              <a:buNone/>
            </a:pPr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86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Předmět činností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Řídící výbor na svém prvním zasedání projedná a schválí Statut a Jednací řád.</a:t>
            </a:r>
          </a:p>
          <a:p>
            <a:pPr lvl="0"/>
            <a:r>
              <a:rPr lang="cs-CZ" dirty="0"/>
              <a:t>Řídící výbor definuje vizi území v oblasti rozvoje vzdělávání do roku 2023.</a:t>
            </a:r>
          </a:p>
          <a:p>
            <a:pPr lvl="0"/>
            <a:r>
              <a:rPr lang="cs-CZ" dirty="0"/>
              <a:t>Řídící výbor navrhuje a schvaluje Strategický rámec MAP do roku 2023.</a:t>
            </a:r>
          </a:p>
          <a:p>
            <a:pPr lvl="0"/>
            <a:r>
              <a:rPr lang="cs-CZ" dirty="0"/>
              <a:t>Řídící výbor projednává, aktualizuje a schvaluje vždy jedenkrát za šest měsíců kapitolu k souladu investičních potřeb se Strategickým rámcem MAP do roku 2023.</a:t>
            </a:r>
          </a:p>
          <a:p>
            <a:pPr lvl="0"/>
            <a:r>
              <a:rPr lang="cs-CZ" dirty="0"/>
              <a:t>Řídící výbor projednává podklady a návrhy k přípravě, realizaci a evaluaci MAP.</a:t>
            </a:r>
          </a:p>
          <a:p>
            <a:pPr lvl="0"/>
            <a:r>
              <a:rPr lang="cs-CZ" dirty="0"/>
              <a:t>Řídící výbor zprostředkovává přenos informací v území.</a:t>
            </a:r>
          </a:p>
        </p:txBody>
      </p:sp>
    </p:spTree>
    <p:extLst>
      <p:ext uri="{BB962C8B-B14F-4D97-AF65-F5344CB8AC3E}">
        <p14:creationId xmlns:p14="http://schemas.microsoft.com/office/powerpoint/2010/main" val="386586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Vznik a ukončení členství</a:t>
            </a:r>
            <a:endParaRPr lang="cs-CZ" sz="3200" dirty="0">
              <a:effectLst/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Členství vzniká na základě návrhu ze skupin klíčových aktérů v území a souhlasem člena, nebo delegováním a souhlasem člena</a:t>
            </a:r>
            <a:r>
              <a:rPr lang="cs-CZ" dirty="0" smtClean="0"/>
              <a:t>.</a:t>
            </a:r>
          </a:p>
          <a:p>
            <a:pPr lvl="0"/>
            <a:r>
              <a:rPr lang="cs-CZ" dirty="0"/>
              <a:t>V případě, že některý z členů Řídícího výboru není schopen plnit své povinnosti, může realizátora projektu požádat o zproštění členství.  Žádost je třeba zaslat realizátorovi projektu písemně.</a:t>
            </a:r>
            <a:endParaRPr lang="cs-CZ" dirty="0" smtClean="0"/>
          </a:p>
          <a:p>
            <a:r>
              <a:rPr lang="cs-CZ" dirty="0"/>
              <a:t>V čele Řídícího výboru stojí jeho předseda volený aklamací z řad členů výboru na jeho prvním zasedáním</a:t>
            </a:r>
            <a:r>
              <a:rPr lang="cs-CZ" dirty="0" smtClean="0"/>
              <a:t>.</a:t>
            </a:r>
            <a:r>
              <a:rPr lang="cs-CZ" dirty="0" smtClean="0">
                <a:solidFill>
                  <a:srgbClr val="FF0000"/>
                </a:solidFill>
              </a:rPr>
              <a:t> VOLBA</a:t>
            </a:r>
            <a:endParaRPr lang="cs-CZ" dirty="0">
              <a:solidFill>
                <a:srgbClr val="FF0000"/>
              </a:solidFill>
            </a:endParaRP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989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Práva a povinnosti členů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Seznámit se s tímto Statutem a Jednacím řádem a řídit se jím.</a:t>
            </a:r>
          </a:p>
          <a:p>
            <a:pPr lvl="0"/>
            <a:r>
              <a:rPr lang="cs-CZ" dirty="0"/>
              <a:t>Aktivně se účastnit na jednání Řídícího výboru, popř. řádné omluvení se z jednání.</a:t>
            </a:r>
          </a:p>
          <a:p>
            <a:pPr lvl="0"/>
            <a:r>
              <a:rPr lang="cs-CZ" dirty="0"/>
              <a:t>Odborně posuzovat a hodnotit všechny projednávané záležitosti v souladu s cíli a principy MAP.</a:t>
            </a:r>
          </a:p>
          <a:p>
            <a:pPr lvl="0"/>
            <a:r>
              <a:rPr lang="cs-CZ" dirty="0"/>
              <a:t>Všichni členové jsou povinni zachovávat mlčenlivost o skutečnostech, které se dozvěděli v souvislosti s výkonem funkce člena Řídícího výboru.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989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 smtClean="0"/>
              <a:t>Závěrečné ustanovení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Statut projednává a schvaluje Řídící výbor včetně jeho případných změn.</a:t>
            </a:r>
          </a:p>
          <a:p>
            <a:pPr lvl="0"/>
            <a:r>
              <a:rPr lang="cs-CZ" dirty="0"/>
              <a:t>Jednání Řídícího výboru se řídí schváleným Jednacím řádem Řídícího výboru.</a:t>
            </a:r>
          </a:p>
          <a:p>
            <a:pPr lvl="0"/>
            <a:r>
              <a:rPr lang="cs-CZ" dirty="0"/>
              <a:t>Statut i Jednací řád musí být schváleny dvoutřetinovou většinou přítomných členů Řídícího výboru.</a:t>
            </a:r>
          </a:p>
          <a:p>
            <a:pPr lvl="0"/>
            <a:r>
              <a:rPr lang="cs-CZ" dirty="0"/>
              <a:t>Tento Statut nabývá účinností dnem jeho </a:t>
            </a:r>
            <a:r>
              <a:rPr lang="cs-CZ" dirty="0" smtClean="0"/>
              <a:t>schválení – </a:t>
            </a:r>
            <a:r>
              <a:rPr lang="cs-CZ" dirty="0" smtClean="0">
                <a:solidFill>
                  <a:srgbClr val="FF0000"/>
                </a:solidFill>
              </a:rPr>
              <a:t>DNES, 27.6.2016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68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 smtClean="0"/>
              <a:t>KA </a:t>
            </a:r>
            <a:r>
              <a:rPr lang="cs-CZ" sz="3200" b="1" dirty="0"/>
              <a:t>Akční plánování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cs-CZ" dirty="0"/>
              <a:t>V rámci Aktivity budou provedeny v následující kroky a aktivity:</a:t>
            </a:r>
          </a:p>
          <a:p>
            <a:pPr lvl="0"/>
            <a:r>
              <a:rPr lang="cs-CZ" dirty="0"/>
              <a:t>1) </a:t>
            </a:r>
            <a:r>
              <a:rPr lang="cs-CZ" dirty="0" err="1"/>
              <a:t>podaktivita</a:t>
            </a:r>
            <a:r>
              <a:rPr lang="cs-CZ" dirty="0"/>
              <a:t> </a:t>
            </a:r>
            <a:r>
              <a:rPr lang="cs-CZ" b="1" dirty="0"/>
              <a:t>Rozvoj partnerství</a:t>
            </a:r>
          </a:p>
          <a:p>
            <a:pPr lvl="0"/>
            <a:r>
              <a:rPr lang="cs-CZ" dirty="0"/>
              <a:t>1.1. Ustanovení řídícího výboru</a:t>
            </a:r>
          </a:p>
          <a:p>
            <a:pPr lvl="0"/>
            <a:r>
              <a:rPr lang="cs-CZ" dirty="0"/>
              <a:t>1.2. Pravidelná vzdělávací a informační setkávání ředitelů a zřizovatelů škol a dalších na vybraná témata</a:t>
            </a:r>
          </a:p>
          <a:p>
            <a:pPr lvl="0"/>
            <a:endParaRPr lang="cs-CZ" dirty="0"/>
          </a:p>
          <a:p>
            <a:pPr lvl="0"/>
            <a:r>
              <a:rPr lang="cs-CZ" dirty="0"/>
              <a:t>2) </a:t>
            </a:r>
            <a:r>
              <a:rPr lang="cs-CZ" dirty="0" err="1"/>
              <a:t>podaktivita</a:t>
            </a:r>
            <a:r>
              <a:rPr lang="cs-CZ" dirty="0"/>
              <a:t> </a:t>
            </a:r>
            <a:r>
              <a:rPr lang="cs-CZ" b="1" dirty="0"/>
              <a:t>Dohoda o problémových oblastech a klíčových problémech</a:t>
            </a:r>
          </a:p>
          <a:p>
            <a:pPr lvl="0"/>
            <a:r>
              <a:rPr lang="cs-CZ" dirty="0"/>
              <a:t>2.1. Analýza dostupných dat a existujících strategií (vč. výstupů dotazníkového šetření, výstupy analýzy potřeb investic u škol, apod.)</a:t>
            </a:r>
          </a:p>
          <a:p>
            <a:pPr lvl="0"/>
            <a:r>
              <a:rPr lang="cs-CZ" dirty="0"/>
              <a:t>2.2. Zpracování analytické části MAP</a:t>
            </a:r>
          </a:p>
          <a:p>
            <a:pPr lvl="0"/>
            <a:r>
              <a:rPr lang="cs-CZ" dirty="0"/>
              <a:t>2.3. Workshop(y) k určení problémových oblastí a klíčových problémů k řešení</a:t>
            </a:r>
          </a:p>
          <a:p>
            <a:pPr lvl="0"/>
            <a:r>
              <a:rPr lang="cs-CZ" dirty="0"/>
              <a:t>2.4. Informování partnerů o </a:t>
            </a:r>
            <a:r>
              <a:rPr lang="cs-CZ" dirty="0" smtClean="0"/>
              <a:t>výstupech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KA Akční plánování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cs-CZ" dirty="0" smtClean="0"/>
              <a:t>3</a:t>
            </a:r>
            <a:r>
              <a:rPr lang="cs-CZ" dirty="0"/>
              <a:t>) </a:t>
            </a:r>
            <a:r>
              <a:rPr lang="cs-CZ" dirty="0" err="1"/>
              <a:t>podaktivita</a:t>
            </a:r>
            <a:r>
              <a:rPr lang="cs-CZ" dirty="0"/>
              <a:t> </a:t>
            </a:r>
            <a:r>
              <a:rPr lang="cs-CZ" b="1" dirty="0"/>
              <a:t>Akční plánování</a:t>
            </a:r>
          </a:p>
          <a:p>
            <a:pPr lvl="0"/>
            <a:r>
              <a:rPr lang="cs-CZ" dirty="0"/>
              <a:t>3.1. Zpracování návrhu Strategického rámce MAP</a:t>
            </a:r>
          </a:p>
          <a:p>
            <a:pPr lvl="0"/>
            <a:r>
              <a:rPr lang="cs-CZ" dirty="0"/>
              <a:t>3.2. Jednání řídícího výboru ke stanovení vize 2023</a:t>
            </a:r>
          </a:p>
          <a:p>
            <a:pPr lvl="0"/>
            <a:r>
              <a:rPr lang="cs-CZ" dirty="0"/>
              <a:t>3.3. Workshopy k identifikaci dlouhodobých priorit</a:t>
            </a:r>
          </a:p>
          <a:p>
            <a:pPr lvl="0"/>
            <a:r>
              <a:rPr lang="cs-CZ" dirty="0"/>
              <a:t>3.4. Schválení priorit, kontrola souladu investičních potřeb s návrhem Strategického rámce</a:t>
            </a:r>
          </a:p>
          <a:p>
            <a:pPr lvl="0"/>
            <a:r>
              <a:rPr lang="cs-CZ" dirty="0"/>
              <a:t>3.5. Projednání návrhu Strategického rámce MAP s partnery a schválení Řídícím výborem Aktualizace Strategického rámce MAP: aktualizace kapitoly souladu investičních potřeb se Strategickým rámcem </a:t>
            </a:r>
            <a:r>
              <a:rPr lang="cs-CZ" dirty="0" smtClean="0"/>
              <a:t>MAP</a:t>
            </a:r>
          </a:p>
          <a:p>
            <a:pPr marL="0" lvl="0" indent="0">
              <a:buNone/>
            </a:pPr>
            <a:r>
              <a:rPr lang="cs-CZ" dirty="0" smtClean="0"/>
              <a:t>4</a:t>
            </a:r>
            <a:r>
              <a:rPr lang="cs-CZ" dirty="0"/>
              <a:t>) </a:t>
            </a:r>
            <a:r>
              <a:rPr lang="cs-CZ" dirty="0" err="1"/>
              <a:t>podaktivita</a:t>
            </a:r>
            <a:r>
              <a:rPr lang="cs-CZ" dirty="0"/>
              <a:t> </a:t>
            </a:r>
            <a:r>
              <a:rPr lang="cs-CZ" b="1" dirty="0" smtClean="0"/>
              <a:t>Budování </a:t>
            </a:r>
            <a:r>
              <a:rPr lang="cs-CZ" b="1" dirty="0"/>
              <a:t>znalostních kapacit</a:t>
            </a:r>
          </a:p>
          <a:p>
            <a:pPr lvl="0"/>
            <a:r>
              <a:rPr lang="cs-CZ" dirty="0"/>
              <a:t>Zajišťování kurzů, workshopů a stáží zaměřených na vzdělávání a výměnu zkušeností v oblastech souvisejících s MAP jako např. inkluzivní vzdělávání, spolupráce s rodinou apod. Přesná náplň a forma budování znalostních kapacit bude určena na základě výstupů ostatních kroků této aktivity a bude přesně reflektovat konkrétní potřeby subjektů v území ORP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 smtClean="0"/>
              <a:t>KA Realizace </a:t>
            </a:r>
            <a:r>
              <a:rPr lang="cs-CZ" sz="3200" b="1" dirty="0"/>
              <a:t>plánu (MAP+) 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dirty="0"/>
              <a:t>1) </a:t>
            </a:r>
            <a:r>
              <a:rPr lang="cs-CZ" dirty="0" err="1"/>
              <a:t>Podaktivita</a:t>
            </a:r>
            <a:r>
              <a:rPr lang="cs-CZ" dirty="0"/>
              <a:t>- </a:t>
            </a:r>
            <a:r>
              <a:rPr lang="cs-CZ" b="1" dirty="0"/>
              <a:t>Zajištění podmínek pro digitální vzdělávání</a:t>
            </a:r>
          </a:p>
          <a:p>
            <a:pPr lvl="0"/>
            <a:r>
              <a:rPr lang="cs-CZ" dirty="0"/>
              <a:t>Cílem této aktivity bude zpracovaná studii za každou základní školu v ORP, která bude obsahovat:</a:t>
            </a:r>
          </a:p>
          <a:p>
            <a:pPr lvl="0"/>
            <a:r>
              <a:rPr lang="cs-CZ" dirty="0"/>
              <a:t>analýzu současného stavu počítačové sítě, připojení na </a:t>
            </a:r>
            <a:r>
              <a:rPr lang="cs-CZ" dirty="0" err="1"/>
              <a:t>wi</a:t>
            </a:r>
            <a:r>
              <a:rPr lang="cs-CZ" dirty="0"/>
              <a:t>-fy, výpočetní a multimediální techniky,</a:t>
            </a:r>
          </a:p>
          <a:p>
            <a:pPr lvl="0"/>
            <a:r>
              <a:rPr lang="cs-CZ" dirty="0"/>
              <a:t>návrh na technické řešení umožňující bezproblémové využití přenosných zařízení ve výuce a jejich návaznost na současnou výpočetní techniku multimediální zařízení, které školy v současnosti používají při výuce</a:t>
            </a:r>
          </a:p>
          <a:p>
            <a:pPr lvl="0"/>
            <a:r>
              <a:rPr lang="cs-CZ" dirty="0"/>
              <a:t>předpokládaný finanční rámec navrženého technického řešení.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/>
              <a:t>KA Realizace plánu (MAP+) 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cs-CZ" dirty="0"/>
              <a:t>2)	</a:t>
            </a:r>
            <a:r>
              <a:rPr lang="cs-CZ" dirty="0" err="1" smtClean="0"/>
              <a:t>Podaktivita</a:t>
            </a:r>
            <a:r>
              <a:rPr lang="cs-CZ" dirty="0" smtClean="0"/>
              <a:t> - </a:t>
            </a:r>
            <a:r>
              <a:rPr lang="cs-CZ" b="1" dirty="0"/>
              <a:t>Optimalizace systému stanovení provozního příspěvku ZŠ</a:t>
            </a:r>
          </a:p>
          <a:p>
            <a:pPr lvl="0"/>
            <a:r>
              <a:rPr lang="cs-CZ" dirty="0" smtClean="0"/>
              <a:t>Cílem </a:t>
            </a:r>
            <a:r>
              <a:rPr lang="cs-CZ" dirty="0"/>
              <a:t>této aktivity je zanalyzovat způsob stanovení provozního příspěvku ZŠ u jednotlivých zřizovatelů a navrhnout transparentní systém stanovení finanční příspěvek města/obce základním školám podle jednotných pravidel s přihlédnutím k objektivním požadavkům jednotlivých ZŠ vyplývajících z jejich specifických podmínek a stabilizovat jeho výši na delší časové období. </a:t>
            </a:r>
            <a:endParaRPr lang="cs-CZ" dirty="0" smtClean="0"/>
          </a:p>
          <a:p>
            <a:pPr lvl="0"/>
            <a:r>
              <a:rPr lang="cs-CZ" dirty="0" smtClean="0"/>
              <a:t>Nastavením </a:t>
            </a:r>
            <a:r>
              <a:rPr lang="cs-CZ" dirty="0"/>
              <a:t>jednotných pravidel umožní ředitelům ZŠ dlouhodoběji plánovat opatření na zkvalitnění vybavení škol a celého zázemí pro vzdělávání, aniž by museli mít obavy ze zajištění základního provozu školy. </a:t>
            </a:r>
            <a:endParaRPr lang="cs-CZ" dirty="0" smtClean="0"/>
          </a:p>
          <a:p>
            <a:pPr lvl="0"/>
            <a:r>
              <a:rPr lang="cs-CZ" dirty="0" smtClean="0"/>
              <a:t>Výstupem </a:t>
            </a:r>
            <a:r>
              <a:rPr lang="cs-CZ" dirty="0"/>
              <a:t>bude zpracovaný návrh stanovení provozního příspěvkům ZŠ v rámci ORP Rožnov p. R. Zpracování obou </a:t>
            </a:r>
            <a:r>
              <a:rPr lang="cs-CZ" dirty="0" err="1"/>
              <a:t>podaktivit</a:t>
            </a:r>
            <a:r>
              <a:rPr lang="cs-CZ" dirty="0"/>
              <a:t> je v souladu s opatřením1.2.5 a 5.1.2 uvedených v Návrhu lokální strategie základního vzdělávání na území ORP Rožnov p. R -akční plán.</a:t>
            </a:r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b="1" dirty="0" smtClean="0"/>
              <a:t>KA Evaluace</a:t>
            </a:r>
            <a:endParaRPr lang="cs-CZ" sz="3200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Cílem této klíčové aktivity je průběžně vyhodnocovat úspěšnost postupů používaných k vytváření partnerství a funkčnost a kvalitu partnerství samotného. </a:t>
            </a:r>
            <a:endParaRPr lang="cs-CZ" dirty="0" smtClean="0"/>
          </a:p>
          <a:p>
            <a:pPr lvl="0"/>
            <a:r>
              <a:rPr lang="cs-CZ" dirty="0" smtClean="0"/>
              <a:t>Výstupy </a:t>
            </a:r>
            <a:r>
              <a:rPr lang="cs-CZ" dirty="0"/>
              <a:t>vyhodnocování budou průběžně zapracovávány do projektu a používané postupy budou modifikovány a upravovány na základě výstupů evaluace. </a:t>
            </a:r>
            <a:endParaRPr lang="cs-CZ" dirty="0" smtClean="0"/>
          </a:p>
          <a:p>
            <a:pPr lvl="0"/>
            <a:r>
              <a:rPr lang="cs-CZ" dirty="0"/>
              <a:t>Evaluace v rámci projektu bude probíhat dle metodiky pro vnitřní evaluaci MAP, kterou vydá ŘO OPVVV.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Projekt: „Místní </a:t>
            </a:r>
            <a:r>
              <a:rPr lang="cs-CZ" dirty="0"/>
              <a:t>akční plán rozvoje vzdělávání v ORP Rožnov pod Radhoštěm“ 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dirty="0"/>
          </a:p>
          <a:p>
            <a:r>
              <a:rPr lang="cs-CZ" dirty="0" smtClean="0"/>
              <a:t>Registrační číslo: CZ.02.3.68/0.0/0.0/15_005/0000501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b="1" dirty="0">
                <a:solidFill>
                  <a:schemeClr val="tx1"/>
                </a:solidFill>
              </a:rPr>
              <a:t>Tento projekt je financován z prostředků ESF prostřednictvím Operačního programu Výzkum, vývoj </a:t>
            </a:r>
            <a:r>
              <a:rPr lang="cs-CZ" b="1" dirty="0" smtClean="0">
                <a:solidFill>
                  <a:schemeClr val="tx1"/>
                </a:solidFill>
              </a:rPr>
              <a:t/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a </a:t>
            </a:r>
            <a:r>
              <a:rPr lang="cs-CZ" b="1" dirty="0">
                <a:solidFill>
                  <a:schemeClr val="tx1"/>
                </a:solidFill>
              </a:rPr>
              <a:t>vzdělávání a státního rozpočtu ČR. 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47936"/>
            <a:ext cx="3257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270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b="1" dirty="0" smtClean="0"/>
              <a:t>Z</a:t>
            </a:r>
            <a:r>
              <a:rPr lang="cs-CZ" sz="3200" b="1" i="1" dirty="0" smtClean="0"/>
              <a:t>pracování </a:t>
            </a:r>
            <a:r>
              <a:rPr lang="cs-CZ" sz="3200" b="1" i="1" dirty="0"/>
              <a:t>strategického rámce MAP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Základním finálním výstupem </a:t>
            </a:r>
            <a:r>
              <a:rPr lang="cs-CZ" dirty="0" smtClean="0"/>
              <a:t>projektu je </a:t>
            </a:r>
            <a:r>
              <a:rPr lang="cs-CZ" dirty="0"/>
              <a:t>dokument s názvem </a:t>
            </a:r>
            <a:r>
              <a:rPr lang="cs-CZ" b="1" dirty="0"/>
              <a:t>Místní akční plán</a:t>
            </a:r>
            <a:r>
              <a:rPr lang="cs-CZ" dirty="0"/>
              <a:t>. Tento dokument má několik částí, které vznikají na základě partnerské spolupráce a komunikace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Část </a:t>
            </a:r>
            <a:r>
              <a:rPr lang="cs-CZ" b="1" dirty="0"/>
              <a:t>analytická </a:t>
            </a:r>
            <a:r>
              <a:rPr lang="cs-CZ" dirty="0"/>
              <a:t>je tvořena zejména </a:t>
            </a:r>
            <a:r>
              <a:rPr lang="cs-CZ" dirty="0" err="1"/>
              <a:t>metaanalýzou</a:t>
            </a:r>
            <a:r>
              <a:rPr lang="cs-CZ" dirty="0"/>
              <a:t> stávajících dokumentů, závěry plánování specifických témat a zjišťováním a analýzou problémů vyplývající za široké účasti cílových skupin. </a:t>
            </a:r>
            <a:endParaRPr lang="cs-CZ" dirty="0" smtClean="0"/>
          </a:p>
          <a:p>
            <a:r>
              <a:rPr lang="cs-CZ" dirty="0" smtClean="0"/>
              <a:t>Dalšími </a:t>
            </a:r>
            <a:r>
              <a:rPr lang="cs-CZ" dirty="0"/>
              <a:t>částmi je Strategický rámec MAP do roku 2023 a Akční plán MAP. 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b="1" i="1" dirty="0" smtClean="0"/>
              <a:t>Strategický rámec MAP je tvořen: 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/>
          </a:bodyPr>
          <a:lstStyle/>
          <a:p>
            <a:r>
              <a:rPr lang="cs-CZ" dirty="0" smtClean="0"/>
              <a:t>na </a:t>
            </a:r>
            <a:r>
              <a:rPr lang="cs-CZ" dirty="0"/>
              <a:t>základě SWOT-3 analýzy pro každé z povinných opatření (témat) a analytické části MAP. </a:t>
            </a:r>
            <a:endParaRPr lang="cs-CZ" dirty="0" smtClean="0"/>
          </a:p>
          <a:p>
            <a:r>
              <a:rPr lang="cs-CZ" dirty="0" smtClean="0"/>
              <a:t>s</a:t>
            </a:r>
            <a:r>
              <a:rPr lang="cs-CZ" dirty="0"/>
              <a:t> maximálním zapojením cílových skupin vzdělávání v regionu a za účasti všech klíčových zájmových skupin (rodiče, učitelé, lídři, ředitelé, vzdělávací subjekty, zřizovatelé, …), které jsou v území identifikovány.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567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b="1" i="1" dirty="0" smtClean="0"/>
              <a:t>Součástí strategického rámce MAP </a:t>
            </a:r>
            <a:br>
              <a:rPr lang="cs-CZ" sz="3200" b="1" i="1" dirty="0" smtClean="0"/>
            </a:br>
            <a:r>
              <a:rPr lang="cs-CZ" sz="3200" b="1" i="1" dirty="0" smtClean="0"/>
              <a:t>do roku 2023 je: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/>
          </a:bodyPr>
          <a:lstStyle/>
          <a:p>
            <a:r>
              <a:rPr lang="cs-CZ" dirty="0"/>
              <a:t>odsouhlasená dohoda o prioritách MAP, která je aktualizována tak, jak je dle schváleného plánu aktualizací v projektu aktualizován a monitorován Strategický rámec MAP. </a:t>
            </a:r>
            <a:endParaRPr lang="cs-CZ" dirty="0" smtClean="0"/>
          </a:p>
          <a:p>
            <a:r>
              <a:rPr lang="cs-CZ" dirty="0"/>
              <a:t>Dohoda o prioritách je </a:t>
            </a:r>
            <a:r>
              <a:rPr lang="cs-CZ" dirty="0" smtClean="0"/>
              <a:t>tedy součástí </a:t>
            </a:r>
            <a:r>
              <a:rPr lang="cs-CZ" dirty="0"/>
              <a:t>Strategického rámce MAP</a:t>
            </a:r>
          </a:p>
        </p:txBody>
      </p:sp>
    </p:spTree>
    <p:extLst>
      <p:ext uri="{BB962C8B-B14F-4D97-AF65-F5344CB8AC3E}">
        <p14:creationId xmlns:p14="http://schemas.microsoft.com/office/powerpoint/2010/main" val="207092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/>
          </a:bodyPr>
          <a:lstStyle/>
          <a:p>
            <a:r>
              <a:rPr lang="cs-CZ" sz="3200" b="1" i="1" dirty="0" err="1" smtClean="0"/>
              <a:t>Provazba</a:t>
            </a: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70000" lnSpcReduction="20000"/>
          </a:bodyPr>
          <a:lstStyle/>
          <a:p>
            <a:r>
              <a:rPr lang="cs-CZ" dirty="0"/>
              <a:t>Pro účely zajištění souladu podporovaných projektů ve výzvách IROP, OP PPR a OP VVV s prioritami území je dle potřeby vždy zpracován Strategický rámec MAP jako strategická část dokumentu MAP. </a:t>
            </a:r>
            <a:endParaRPr lang="cs-CZ" dirty="0" smtClean="0"/>
          </a:p>
          <a:p>
            <a:r>
              <a:rPr lang="cs-CZ" dirty="0" smtClean="0"/>
              <a:t>Každý </a:t>
            </a:r>
            <a:r>
              <a:rPr lang="cs-CZ" dirty="0"/>
              <a:t>projektový záměr musí mít vazbu na některý z cílů MAP, tak bude prokazován soulad projektu s prioritami regionu uvedenými ve Strategickém rámci MAP. </a:t>
            </a:r>
            <a:endParaRPr lang="cs-CZ" dirty="0" smtClean="0"/>
          </a:p>
          <a:p>
            <a:r>
              <a:rPr lang="cs-CZ" dirty="0" smtClean="0"/>
              <a:t>Strategický </a:t>
            </a:r>
            <a:r>
              <a:rPr lang="cs-CZ" dirty="0"/>
              <a:t>rámec MAP má dočasný charakter a je možné jej aktualizovat při dalším ujasnění priorit a jejich změn v procesu plánování. </a:t>
            </a:r>
            <a:endParaRPr lang="cs-CZ" dirty="0" smtClean="0"/>
          </a:p>
          <a:p>
            <a:r>
              <a:rPr lang="cs-CZ" dirty="0" smtClean="0"/>
              <a:t>Strategický </a:t>
            </a:r>
            <a:r>
              <a:rPr lang="cs-CZ" dirty="0"/>
              <a:t>rámec MAP bude odevzdán na ŘV OP VVV a na sekretariát Regionální stálé konference. </a:t>
            </a:r>
            <a:endParaRPr lang="cs-CZ" dirty="0" smtClean="0"/>
          </a:p>
          <a:p>
            <a:r>
              <a:rPr lang="cs-CZ" dirty="0" smtClean="0"/>
              <a:t>Výchozí </a:t>
            </a:r>
            <a:r>
              <a:rPr lang="cs-CZ" dirty="0"/>
              <a:t>Strategický rámec MAP bude odevzdán do 6 měsíců od počátku fyzické realizace projektu, nejpozději však do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rgbClr val="FF0000"/>
                </a:solidFill>
              </a:rPr>
              <a:t>30</a:t>
            </a:r>
            <a:r>
              <a:rPr lang="cs-CZ" dirty="0">
                <a:solidFill>
                  <a:srgbClr val="FF0000"/>
                </a:solidFill>
              </a:rPr>
              <a:t>. 9. 2016.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092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b="1" dirty="0" smtClean="0"/>
              <a:t>Z</a:t>
            </a:r>
            <a:r>
              <a:rPr lang="pt-BR" sz="3200" b="1" i="1" dirty="0" smtClean="0"/>
              <a:t>pracování </a:t>
            </a:r>
            <a:r>
              <a:rPr lang="pt-BR" sz="3200" b="1" i="1" dirty="0"/>
              <a:t>dohod o investičních prioritách 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Organizace, kterých se investice týká, uzavírají dohody o </a:t>
            </a:r>
            <a:r>
              <a:rPr lang="cs-CZ" dirty="0" smtClean="0"/>
              <a:t>investicích. Cílem </a:t>
            </a:r>
            <a:r>
              <a:rPr lang="cs-CZ" dirty="0"/>
              <a:t>dohod je potvrzení potřebnosti a využitelnosti investice v území. </a:t>
            </a:r>
          </a:p>
          <a:p>
            <a:r>
              <a:rPr lang="cs-CZ" dirty="0" smtClean="0"/>
              <a:t>Sběr </a:t>
            </a:r>
            <a:r>
              <a:rPr lang="cs-CZ" dirty="0"/>
              <a:t>podnětů a vytváření dohod k investičním potřebám může probíhat průběžně. </a:t>
            </a:r>
          </a:p>
          <a:p>
            <a:r>
              <a:rPr lang="cs-CZ" dirty="0"/>
              <a:t>Řídící výbor projednává, aktualizuje a schvaluje vždy1x za 6 měsíců kapitolu k souladu investičních potřeb se Strategickým rámcem MAP, a to vždy po konzultaci s partnery (proběhne připomínkové řízení a vypořádání připomínek). </a:t>
            </a:r>
            <a:endParaRPr lang="cs-CZ" dirty="0" smtClean="0"/>
          </a:p>
          <a:p>
            <a:r>
              <a:rPr lang="cs-CZ" dirty="0" smtClean="0"/>
              <a:t>Tím </a:t>
            </a:r>
            <a:r>
              <a:rPr lang="cs-CZ" dirty="0"/>
              <a:t>se aktualizuje Strategický rámec MAP a potvrzení potřebnosti a využitelnosti investic v území. 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4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b="1" dirty="0" smtClean="0"/>
              <a:t>Z</a:t>
            </a:r>
            <a:r>
              <a:rPr lang="pt-BR" sz="3200" b="1" i="1" dirty="0" smtClean="0"/>
              <a:t>pracování </a:t>
            </a:r>
            <a:r>
              <a:rPr lang="pt-BR" sz="3200" b="1" i="1" dirty="0"/>
              <a:t>dohod o investičních prioritách 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cs-CZ" sz="3200" dirty="0"/>
              <a:t>	</a:t>
            </a: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Schválení zvláštní kapitoly popisující soulad Strategického rámce MAP a schválených návrhů investic řídícím výborem potvrzuje </a:t>
            </a:r>
            <a:r>
              <a:rPr lang="cs-CZ" b="1" dirty="0"/>
              <a:t>soulad návrhu investice s MAP</a:t>
            </a:r>
            <a:r>
              <a:rPr lang="cs-CZ" dirty="0"/>
              <a:t>.</a:t>
            </a:r>
          </a:p>
          <a:p>
            <a:r>
              <a:rPr lang="cs-CZ" dirty="0">
                <a:solidFill>
                  <a:srgbClr val="FF0000"/>
                </a:solidFill>
              </a:rPr>
              <a:t>Při podávání projektové žádosti do výzvy vyhlašované IROP přikládá žadatel jako kopii tuto </a:t>
            </a:r>
            <a:r>
              <a:rPr lang="cs-CZ" dirty="0" smtClean="0">
                <a:solidFill>
                  <a:srgbClr val="FF0000"/>
                </a:solidFill>
              </a:rPr>
              <a:t>zvláštní </a:t>
            </a:r>
            <a:r>
              <a:rPr lang="cs-CZ" dirty="0">
                <a:solidFill>
                  <a:srgbClr val="FF0000"/>
                </a:solidFill>
              </a:rPr>
              <a:t>kapitolu MAP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Požadavek </a:t>
            </a:r>
            <a:r>
              <a:rPr lang="cs-CZ" dirty="0"/>
              <a:t>na zařazení investice do MAP může vznést jakákoli škola nebo vzdělávací subjekt na území MAP, dle </a:t>
            </a:r>
            <a:r>
              <a:rPr lang="cs-CZ" dirty="0" smtClean="0"/>
              <a:t>pravidel. </a:t>
            </a:r>
          </a:p>
          <a:p>
            <a:r>
              <a:rPr lang="cs-CZ" dirty="0"/>
              <a:t>Při požadavku na zařazení investice školy je základním předpokladem souhlas zřizovatele s daným investičním záměrem školy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948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043608" y="0"/>
            <a:ext cx="7239000" cy="1143000"/>
          </a:xfrm>
        </p:spPr>
        <p:txBody>
          <a:bodyPr/>
          <a:lstStyle/>
          <a:p>
            <a:pPr algn="ctr"/>
            <a:r>
              <a:rPr lang="cs-CZ" sz="3200" dirty="0" smtClean="0">
                <a:solidFill>
                  <a:schemeClr val="tx2"/>
                </a:solidFill>
              </a:rPr>
              <a:t>Děkujeme za pozornost</a:t>
            </a:r>
            <a:endParaRPr lang="cs-CZ" sz="32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971600" y="1268760"/>
            <a:ext cx="7560840" cy="48965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8000" b="1" i="1" dirty="0" smtClean="0"/>
              <a:t>Děkujeme </a:t>
            </a:r>
            <a:br>
              <a:rPr lang="cs-CZ" sz="8000" b="1" i="1" dirty="0" smtClean="0"/>
            </a:br>
            <a:r>
              <a:rPr lang="cs-CZ" sz="8000" b="1" i="1" dirty="0" smtClean="0"/>
              <a:t>za pozornost </a:t>
            </a:r>
          </a:p>
          <a:p>
            <a:pPr marL="0" indent="0" algn="ctr">
              <a:buNone/>
            </a:pPr>
            <a:endParaRPr lang="cs-CZ" sz="8000" b="1" i="1" dirty="0" smtClean="0"/>
          </a:p>
          <a:p>
            <a:pPr marL="0" indent="0">
              <a:buNone/>
            </a:pPr>
            <a:r>
              <a:rPr lang="cs-CZ" sz="2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Realizační tým projektu: </a:t>
            </a:r>
          </a:p>
          <a:p>
            <a:pPr marL="0" indent="0">
              <a:buNone/>
            </a:pPr>
            <a:r>
              <a:rPr lang="cs-CZ" sz="2600" dirty="0"/>
              <a:t>„Místní akční plán rozvoje vzdělávání v ORP Rožnov pod Radhoštěm</a:t>
            </a:r>
            <a:r>
              <a:rPr lang="cs-CZ" sz="2600" dirty="0" smtClean="0"/>
              <a:t>“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i="1" dirty="0"/>
              <a:t>e</a:t>
            </a:r>
            <a:r>
              <a:rPr lang="cs-CZ" sz="2400" b="1" i="1" dirty="0" smtClean="0"/>
              <a:t>mail: </a:t>
            </a:r>
            <a:r>
              <a:rPr lang="cs-CZ" sz="2400" b="1" i="1" dirty="0"/>
              <a:t>Mgr. Iveta Pavlicová &lt;pavlicova@masroznovsko.cz&gt;</a:t>
            </a:r>
          </a:p>
          <a:p>
            <a:r>
              <a:rPr lang="cs-CZ" sz="2400" b="1" dirty="0" smtClean="0"/>
              <a:t>telefon</a:t>
            </a:r>
            <a:r>
              <a:rPr lang="cs-CZ" sz="2400" b="1" dirty="0"/>
              <a:t>:</a:t>
            </a:r>
            <a:r>
              <a:rPr lang="cs-CZ" sz="2400" dirty="0"/>
              <a:t> +420 </a:t>
            </a:r>
            <a:r>
              <a:rPr lang="cs-CZ" sz="2500" dirty="0" smtClean="0"/>
              <a:t>792 </a:t>
            </a:r>
            <a:r>
              <a:rPr lang="cs-CZ" sz="2500" dirty="0"/>
              <a:t>301 638 </a:t>
            </a:r>
          </a:p>
          <a:p>
            <a:r>
              <a:rPr lang="cs-CZ" sz="2400" b="1" dirty="0" smtClean="0"/>
              <a:t>internet</a:t>
            </a:r>
            <a:r>
              <a:rPr lang="cs-CZ" sz="2400" b="1" dirty="0"/>
              <a:t>:</a:t>
            </a:r>
            <a:r>
              <a:rPr lang="cs-CZ" sz="2400" dirty="0"/>
              <a:t> </a:t>
            </a:r>
            <a:r>
              <a:rPr lang="cs-CZ" sz="2000" u="sng" dirty="0">
                <a:hlinkClick r:id="rId3"/>
              </a:rPr>
              <a:t>www.masroznovsko.cz</a:t>
            </a:r>
            <a:r>
              <a:rPr lang="cs-CZ" sz="2000" dirty="0"/>
              <a:t>. </a:t>
            </a:r>
            <a:endParaRPr lang="cs-CZ" sz="2400" dirty="0"/>
          </a:p>
          <a:p>
            <a:pPr marL="0" indent="0" algn="ctr">
              <a:buNone/>
            </a:pPr>
            <a:endParaRPr lang="cs-CZ" sz="8000" b="1" i="1" dirty="0"/>
          </a:p>
        </p:txBody>
      </p:sp>
    </p:spTree>
    <p:extLst>
      <p:ext uri="{BB962C8B-B14F-4D97-AF65-F5344CB8AC3E}">
        <p14:creationId xmlns:p14="http://schemas.microsoft.com/office/powerpoint/2010/main" val="137280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Žadatel projektu: 	</a:t>
            </a:r>
            <a:r>
              <a:rPr lang="cs-CZ" sz="2400" b="1" dirty="0" smtClean="0">
                <a:effectLst/>
              </a:rPr>
              <a:t>Místní akční skupina Rožnovsko, </a:t>
            </a:r>
            <a:r>
              <a:rPr lang="cs-CZ" sz="2400" b="1" dirty="0" err="1" smtClean="0">
                <a:effectLst/>
              </a:rPr>
              <a:t>z.s</a:t>
            </a:r>
            <a:r>
              <a:rPr lang="cs-CZ" sz="2400" b="1" dirty="0" smtClean="0">
                <a:effectLst/>
              </a:rPr>
              <a:t>.</a:t>
            </a:r>
            <a:br>
              <a:rPr lang="cs-CZ" sz="2400" b="1" dirty="0" smtClean="0">
                <a:effectLst/>
              </a:rPr>
            </a:br>
            <a:r>
              <a:rPr lang="cs-CZ" sz="2400" b="1" dirty="0" smtClean="0"/>
              <a:t>Partner projektu: 	</a:t>
            </a:r>
            <a:r>
              <a:rPr lang="cs-CZ" sz="2400" b="1" dirty="0" smtClean="0">
                <a:effectLst/>
              </a:rPr>
              <a:t>Sdružení Mikroregion Rožnovsko</a:t>
            </a:r>
            <a:br>
              <a:rPr lang="cs-CZ" sz="2400" b="1" dirty="0" smtClean="0">
                <a:effectLst/>
              </a:rPr>
            </a:br>
            <a:r>
              <a:rPr lang="cs-CZ" sz="2400" b="1" dirty="0" smtClean="0"/>
              <a:t>Realizace: 		24 měsíců</a:t>
            </a:r>
            <a:br>
              <a:rPr lang="cs-CZ" sz="2400" b="1" dirty="0" smtClean="0"/>
            </a:br>
            <a:r>
              <a:rPr lang="cs-CZ" sz="2400" b="1" dirty="0" smtClean="0"/>
              <a:t>Rozpočet projektu:	5,8 mil. Kč</a:t>
            </a:r>
            <a:br>
              <a:rPr lang="cs-CZ" sz="2400" b="1" dirty="0" smtClean="0"/>
            </a:br>
            <a:r>
              <a:rPr lang="cs-CZ" sz="2400" b="1" dirty="0" smtClean="0"/>
              <a:t>Klíčové aktivity:	KA 01 Akční plánování</a:t>
            </a:r>
            <a:br>
              <a:rPr lang="cs-CZ" sz="2400" b="1" dirty="0" smtClean="0"/>
            </a:br>
            <a:r>
              <a:rPr lang="cs-CZ" sz="2400" b="1" dirty="0"/>
              <a:t>	</a:t>
            </a:r>
            <a:r>
              <a:rPr lang="cs-CZ" sz="2400" b="1" dirty="0" smtClean="0"/>
              <a:t>		KA 02 Řízení MAP</a:t>
            </a:r>
            <a:br>
              <a:rPr lang="cs-CZ" sz="2400" b="1" dirty="0" smtClean="0"/>
            </a:br>
            <a:r>
              <a:rPr lang="cs-CZ" sz="2400" b="1" dirty="0"/>
              <a:t>	</a:t>
            </a:r>
            <a:r>
              <a:rPr lang="cs-CZ" sz="2400" b="1" dirty="0" smtClean="0"/>
              <a:t>		KA 03 Realizace plánu MAP+</a:t>
            </a:r>
            <a:br>
              <a:rPr lang="cs-CZ" sz="2400" b="1" dirty="0" smtClean="0"/>
            </a:br>
            <a:r>
              <a:rPr lang="cs-CZ" sz="2400" b="1" dirty="0"/>
              <a:t>	</a:t>
            </a:r>
            <a:r>
              <a:rPr lang="cs-CZ" sz="2400" b="1" dirty="0" smtClean="0"/>
              <a:t>		KA 04 Evaluace</a:t>
            </a:r>
            <a:br>
              <a:rPr lang="cs-CZ" sz="2400" b="1" dirty="0" smtClean="0"/>
            </a:br>
            <a:r>
              <a:rPr lang="cs-CZ" sz="2400" b="1" dirty="0"/>
              <a:t>	</a:t>
            </a:r>
            <a:r>
              <a:rPr lang="cs-CZ" sz="2400" b="1" dirty="0" smtClean="0"/>
              <a:t>		KA 05 Řízení projektu</a:t>
            </a:r>
            <a:br>
              <a:rPr lang="cs-CZ" sz="2400" b="1" dirty="0" smtClean="0"/>
            </a:b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smtClean="0"/>
              <a:t>Navazuje na úspěšnou realizaci projektu: Zvyšování kvality rozvoje vzdělávání na území ORP Rožnov pod Radhoštěm</a:t>
            </a:r>
            <a:endParaRPr lang="cs-CZ" sz="2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47936"/>
            <a:ext cx="3257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9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KA 05 Řízení projektu – složení administrativního a odborného týmu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Finanční a administrativní manažer: </a:t>
            </a:r>
            <a:br>
              <a:rPr lang="cs-CZ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Ing. Martina </a:t>
            </a:r>
            <a:r>
              <a:rPr lang="cs-CZ" dirty="0" err="1" smtClean="0">
                <a:solidFill>
                  <a:schemeClr val="tx1">
                    <a:lumMod val="50000"/>
                  </a:schemeClr>
                </a:solidFill>
              </a:rPr>
              <a:t>Novosádová</a:t>
            </a:r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K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oordinátoři za MAS: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cs-CZ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Ing. Anna </a:t>
            </a:r>
            <a:r>
              <a:rPr lang="cs-CZ" smtClean="0">
                <a:solidFill>
                  <a:schemeClr val="tx1">
                    <a:lumMod val="50000"/>
                  </a:schemeClr>
                </a:solidFill>
              </a:rPr>
              <a:t>Mikošková, Ing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. Ondřej Neuman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Koordinátor MAP: Mgr. Iveta Pavlicová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Metodik: Mgr. Gabriela Fellingerová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Odborný garant: Ing. Dušan Vrážel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Členové pracovních skupin, experti, specialisté v oblasti školství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MAP+ koordinátor digitalizace, koordinátor optimalizace finančního řízení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49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Co je to „MAP“?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MAP je Místní akční plán vzdělávání, zaměřený prioritně na </a:t>
            </a:r>
            <a:r>
              <a:rPr lang="cs-CZ" sz="2400" b="1" dirty="0" smtClean="0">
                <a:solidFill>
                  <a:schemeClr val="tx1">
                    <a:lumMod val="50000"/>
                  </a:schemeClr>
                </a:solidFill>
              </a:rPr>
              <a:t>rozvoj kvalitního a inkluzivního vzdělávání dětí a žáků 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do 15-ti let. Zahrnuje oblasti včasné péče, předškolního a základního vzdělávání, zájmového a neformálního vzdělávání. Projekty MAP jsou realizovány na území obcí s rozšířenou působností.</a:t>
            </a:r>
          </a:p>
          <a:p>
            <a:pPr marL="457200" lvl="1" indent="0">
              <a:buNone/>
            </a:pPr>
            <a:endParaRPr lang="cs-CZ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Přínosy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realizace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MAP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Vybudování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udržitelného systému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komunikace mezi aktéry ve vzdělávání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Zkvalitnění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vzdělávání v místních mateřských a základních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školách</a:t>
            </a:r>
          </a:p>
          <a:p>
            <a:pPr lvl="1"/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Řízený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rozvoj dalších služeb na podporu vzdělávání dětí a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mládeže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1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Principy „MAP“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 fontScale="92500"/>
          </a:bodyPr>
          <a:lstStyle/>
          <a:p>
            <a:pPr marL="457200" lvl="1" indent="0" algn="just">
              <a:buNone/>
            </a:pP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Tvorba a realizace MAP musí respektovat základní principy komunitně řízeného plánování. Komunitní plánování je postup, který umožňuje:</a:t>
            </a:r>
          </a:p>
          <a:p>
            <a:pPr marL="457200" lvl="1" indent="0" algn="just">
              <a:buNone/>
            </a:pPr>
            <a:endParaRPr lang="cs-CZ" sz="2400" dirty="0">
              <a:solidFill>
                <a:schemeClr val="tx1">
                  <a:lumMod val="50000"/>
                </a:schemeClr>
              </a:solidFill>
            </a:endParaRPr>
          </a:p>
          <a:p>
            <a:pPr lvl="1" algn="just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aby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se lidé mohli svobodně účastnit rozhodování o důležitých otázkách života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společenství,</a:t>
            </a:r>
          </a:p>
          <a:p>
            <a:pPr lvl="1" algn="just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aby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přijímaná usnesení zodpovědných orgánů odrážela vůli a potřeby obyvatel 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regionu,</a:t>
            </a:r>
          </a:p>
          <a:p>
            <a:pPr lvl="1" algn="just">
              <a:buFontTx/>
              <a:buChar char="-"/>
            </a:pP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aby </a:t>
            </a:r>
            <a:r>
              <a:rPr lang="cs-CZ" dirty="0">
                <a:solidFill>
                  <a:schemeClr val="tx1">
                    <a:lumMod val="50000"/>
                  </a:schemeClr>
                </a:solidFill>
              </a:rPr>
              <a:t>plánované kroky a řešení co nejlépe využívaly dostupné zdroje, případně nacházely nové zdroje a přinášely co největší užitek a spokojenost</a:t>
            </a:r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018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Principy „MAP“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4896544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Princip spolupráce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Princip dohody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Princip otevřenosti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Princip SMART</a:t>
            </a:r>
          </a:p>
          <a:p>
            <a:r>
              <a:rPr lang="cs-CZ" dirty="0" smtClean="0">
                <a:solidFill>
                  <a:schemeClr val="tx1">
                    <a:lumMod val="50000"/>
                  </a:schemeClr>
                </a:solidFill>
              </a:rPr>
              <a:t>Princip udržitelnosti</a:t>
            </a:r>
            <a:endParaRPr lang="cs-CZ" dirty="0">
              <a:solidFill>
                <a:schemeClr val="tx1">
                  <a:lumMod val="50000"/>
                </a:schemeClr>
              </a:solidFill>
            </a:endParaRPr>
          </a:p>
          <a:p>
            <a:pPr lvl="1"/>
            <a:endParaRPr lang="cs-CZ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1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71600" y="0"/>
            <a:ext cx="7239000" cy="1143000"/>
          </a:xfrm>
        </p:spPr>
        <p:txBody>
          <a:bodyPr/>
          <a:lstStyle/>
          <a:p>
            <a:r>
              <a:rPr lang="cs-CZ" sz="3200" kern="1200" dirty="0" smtClean="0">
                <a:solidFill>
                  <a:schemeClr val="tx1">
                    <a:lumMod val="50000"/>
                  </a:schemeClr>
                </a:solidFill>
              </a:rPr>
              <a:t>Složení partnerství v projektu „MAP“</a:t>
            </a:r>
            <a:endParaRPr lang="cs-CZ" dirty="0">
              <a:ln/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1043608" y="1556792"/>
            <a:ext cx="7560840" cy="37444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Struktura a konkrétní složení partnerství je předmětem dohody relevantních aktérů v příslušném území. Organizace partnerství a spolupráce by měla odrážet členění podle těchto tří základních skupin: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z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řizovatelé škol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š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koly a poskytovatelé vzdělávání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1">
                    <a:lumMod val="50000"/>
                  </a:schemeClr>
                </a:solidFill>
              </a:rPr>
              <a:t>u</a:t>
            </a:r>
            <a:r>
              <a:rPr lang="cs-CZ" sz="2400" dirty="0" smtClean="0">
                <a:solidFill>
                  <a:schemeClr val="tx1">
                    <a:lumMod val="50000"/>
                  </a:schemeClr>
                </a:solidFill>
              </a:rPr>
              <a:t>živatelé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35246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1235</Words>
  <Application>Microsoft Office PowerPoint</Application>
  <PresentationFormat>Předvádění na obrazovce (4:3)</PresentationFormat>
  <Paragraphs>246</Paragraphs>
  <Slides>36</Slides>
  <Notes>34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37" baseType="lpstr">
      <vt:lpstr>Motiv systému Office</vt:lpstr>
      <vt:lpstr>Místní akční plán vzdělávání „MAP“</vt:lpstr>
      <vt:lpstr>Program jednání</vt:lpstr>
      <vt:lpstr>Projekt: „Místní akční plán rozvoje vzdělávání v ORP Rožnov pod Radhoštěm“  </vt:lpstr>
      <vt:lpstr>   Žadatel projektu:  Místní akční skupina Rožnovsko, z.s. Partner projektu:  Sdružení Mikroregion Rožnovsko Realizace:   24 měsíců Rozpočet projektu: 5,8 mil. Kč Klíčové aktivity: KA 01 Akční plánování    KA 02 Řízení MAP    KA 03 Realizace plánu MAP+    KA 04 Evaluace    KA 05 Řízení projektu  Navazuje na úspěšnou realizaci projektu: Zvyšování kvality rozvoje vzdělávání na území ORP Rožnov pod Radhoštěm</vt:lpstr>
      <vt:lpstr>KA 05 Řízení projektu – složení administrativního a odborného týmu</vt:lpstr>
      <vt:lpstr>Co je to „MAP“?</vt:lpstr>
      <vt:lpstr>Principy „MAP“</vt:lpstr>
      <vt:lpstr>Principy „MAP“</vt:lpstr>
      <vt:lpstr>Složení partnerství v projektu „MAP“</vt:lpstr>
      <vt:lpstr>KA 02 Řízení MAP</vt:lpstr>
      <vt:lpstr>Řídící výbor MAP</vt:lpstr>
      <vt:lpstr>JEDNACÍ ŘÁD Řídícího výboru MAP</vt:lpstr>
      <vt:lpstr>Působnost</vt:lpstr>
      <vt:lpstr>Složení řídícího výboru</vt:lpstr>
      <vt:lpstr>Svolání jednání Řídícího výboru MAP</vt:lpstr>
      <vt:lpstr>Jednání Řídícího výboru</vt:lpstr>
      <vt:lpstr>Hlasování Řídícího výboru MAP</vt:lpstr>
      <vt:lpstr>Zápis</vt:lpstr>
      <vt:lpstr>Závěrečná ustanovení</vt:lpstr>
      <vt:lpstr>STATUT Řídícího výboru MAP</vt:lpstr>
      <vt:lpstr>Předmět činností</vt:lpstr>
      <vt:lpstr>Vznik a ukončení členství</vt:lpstr>
      <vt:lpstr>Práva a povinnosti členů</vt:lpstr>
      <vt:lpstr>Závěrečné ustanovení</vt:lpstr>
      <vt:lpstr>KA Akční plánování</vt:lpstr>
      <vt:lpstr>KA Akční plánování</vt:lpstr>
      <vt:lpstr>KA Realizace plánu (MAP+) </vt:lpstr>
      <vt:lpstr>KA Realizace plánu (MAP+) </vt:lpstr>
      <vt:lpstr>KA Evaluace</vt:lpstr>
      <vt:lpstr>   Zpracování strategického rámce MAP   </vt:lpstr>
      <vt:lpstr>   Strategický rámec MAP je tvořen:   </vt:lpstr>
      <vt:lpstr>   Součástí strategického rámce MAP  do roku 2023 je:   </vt:lpstr>
      <vt:lpstr>Provazba </vt:lpstr>
      <vt:lpstr>   Zpracování dohod o investičních prioritách   </vt:lpstr>
      <vt:lpstr>   Zpracování dohod o investičních prioritách   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2013-11-19T18:40:13Z</dcterms:created>
  <dcterms:modified xsi:type="dcterms:W3CDTF">2016-06-27T07:33:59Z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