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94681" autoAdjust="0"/>
  </p:normalViewPr>
  <p:slideViewPr>
    <p:cSldViewPr snapToGrid="0">
      <p:cViewPr varScale="1">
        <p:scale>
          <a:sx n="69" d="100"/>
          <a:sy n="69" d="100"/>
        </p:scale>
        <p:origin x="72" y="6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5529C-2203-46B0-B29A-E19DC1AD4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4187" y="3429000"/>
            <a:ext cx="7766936" cy="1646302"/>
          </a:xfrm>
        </p:spPr>
        <p:txBody>
          <a:bodyPr/>
          <a:lstStyle/>
          <a:p>
            <a:pPr algn="ctr"/>
            <a:r>
              <a:rPr lang="cs-CZ" sz="4800" b="1" u="sng" kern="150" dirty="0">
                <a:effectLst/>
                <a:latin typeface="Calibri" panose="020F0502020204030204" pitchFamily="34" charset="0"/>
                <a:ea typeface="DejaVu Sans"/>
                <a:cs typeface="Lohit Hindi"/>
              </a:rPr>
              <a:t>Informace o přípravě MAS </a:t>
            </a:r>
            <a:br>
              <a:rPr lang="cs-CZ" sz="4800" b="1" u="sng" kern="150" dirty="0">
                <a:effectLst/>
                <a:latin typeface="Calibri" panose="020F0502020204030204" pitchFamily="34" charset="0"/>
                <a:ea typeface="DejaVu Sans"/>
                <a:cs typeface="Lohit Hindi"/>
              </a:rPr>
            </a:br>
            <a:r>
              <a:rPr lang="cs-CZ" sz="4800" b="1" u="sng" kern="150" dirty="0">
                <a:effectLst/>
                <a:latin typeface="Calibri" panose="020F0502020204030204" pitchFamily="34" charset="0"/>
                <a:ea typeface="DejaVu Sans"/>
                <a:cs typeface="Lohit Hindi"/>
              </a:rPr>
              <a:t>na nové dotační období 21+ </a:t>
            </a:r>
            <a:br>
              <a:rPr lang="cs-CZ" sz="4800" kern="150" dirty="0">
                <a:effectLst/>
                <a:latin typeface="Times New Roman" panose="02020603050405020304" pitchFamily="18" charset="0"/>
                <a:ea typeface="DejaVu Sans"/>
                <a:cs typeface="Lohit Hindi"/>
              </a:rPr>
            </a:br>
            <a:r>
              <a:rPr lang="cs-CZ" sz="4800" b="1" u="sng" kern="150" dirty="0">
                <a:effectLst/>
                <a:latin typeface="Calibri" panose="020F0502020204030204" pitchFamily="34" charset="0"/>
                <a:ea typeface="DejaVu Sans"/>
                <a:cs typeface="Lohit Hindi"/>
              </a:rPr>
              <a:t>(2021 – 2027)</a:t>
            </a:r>
            <a:br>
              <a:rPr lang="cs-CZ" sz="4800" kern="150" dirty="0">
                <a:effectLst/>
                <a:latin typeface="Times New Roman" panose="02020603050405020304" pitchFamily="18" charset="0"/>
                <a:ea typeface="DejaVu Sans"/>
                <a:cs typeface="Lohit Hindi"/>
              </a:rPr>
            </a:b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77020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F4C45-5ABF-408B-B67C-F6F396B78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Etapy schvalovacího procesu pro schválení realizace SCLLD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(</a:t>
            </a:r>
            <a:r>
              <a:rPr lang="cs-CZ" sz="2200" dirty="0" err="1"/>
              <a:t>Community</a:t>
            </a:r>
            <a:r>
              <a:rPr lang="cs-CZ" sz="2200" dirty="0"/>
              <a:t> - Led </a:t>
            </a:r>
            <a:r>
              <a:rPr lang="cs-CZ" sz="2200" dirty="0" err="1"/>
              <a:t>Local</a:t>
            </a:r>
            <a:r>
              <a:rPr lang="cs-CZ" sz="2200" dirty="0"/>
              <a:t> Development </a:t>
            </a:r>
            <a:r>
              <a:rPr lang="cs-CZ" sz="2200" dirty="0" err="1"/>
              <a:t>Strategy</a:t>
            </a:r>
            <a:r>
              <a:rPr lang="cs-CZ" sz="2200" dirty="0"/>
              <a:t> </a:t>
            </a:r>
            <a:br>
              <a:rPr lang="cs-CZ" sz="2200" dirty="0"/>
            </a:br>
            <a:r>
              <a:rPr lang="cs-CZ" sz="2200" dirty="0"/>
              <a:t>Strategie komunitně vedeného místního rozvoje)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F21A1-E039-4CB9-8DC9-3C7B934DE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14915"/>
            <a:ext cx="8596668" cy="1320801"/>
          </a:xfrm>
        </p:spPr>
        <p:txBody>
          <a:bodyPr>
            <a:normAutofit/>
          </a:bodyPr>
          <a:lstStyle/>
          <a:p>
            <a:r>
              <a:rPr lang="cs-CZ" sz="2000" dirty="0"/>
              <a:t>1. Schválení Standardizace MAS</a:t>
            </a:r>
          </a:p>
          <a:p>
            <a:r>
              <a:rPr lang="cs-CZ" sz="2000" dirty="0"/>
              <a:t>2. Schválení koncepční části Strategie CLLD</a:t>
            </a:r>
          </a:p>
          <a:p>
            <a:r>
              <a:rPr lang="cs-CZ" sz="2000" dirty="0"/>
              <a:t>3. Schválení Programových rámců a Akčních plánů Strategie CLLD</a:t>
            </a:r>
          </a:p>
        </p:txBody>
      </p:sp>
    </p:spTree>
    <p:extLst>
      <p:ext uri="{BB962C8B-B14F-4D97-AF65-F5344CB8AC3E}">
        <p14:creationId xmlns:p14="http://schemas.microsoft.com/office/powerpoint/2010/main" val="2940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67049-B5B5-46CB-BB26-CFBF2D653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1688"/>
          </a:xfrm>
        </p:spPr>
        <p:txBody>
          <a:bodyPr>
            <a:normAutofit fontScale="90000"/>
          </a:bodyPr>
          <a:lstStyle/>
          <a:p>
            <a:r>
              <a:rPr lang="cs-CZ" dirty="0"/>
              <a:t>1. Schválení Standardizace MAS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07284B-15A3-4B23-83CE-87FD19376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1288"/>
            <a:ext cx="10057960" cy="4678878"/>
          </a:xfrm>
        </p:spPr>
        <p:txBody>
          <a:bodyPr>
            <a:normAutofit/>
          </a:bodyPr>
          <a:lstStyle/>
          <a:p>
            <a:pPr lvl="1"/>
            <a:r>
              <a:rPr lang="cs-CZ" sz="1800" dirty="0"/>
              <a:t>Výzva na předkládání žádostí o standardizaci končila 30.9.2020.</a:t>
            </a:r>
          </a:p>
          <a:p>
            <a:pPr lvl="1"/>
            <a:r>
              <a:rPr lang="cs-CZ" sz="1800" dirty="0"/>
              <a:t>MAS podala žádost až 23.9.2020 – důvod – přistoupení dalších obcí</a:t>
            </a:r>
          </a:p>
          <a:p>
            <a:pPr lvl="1"/>
            <a:r>
              <a:rPr lang="cs-CZ" sz="1800" dirty="0"/>
              <a:t>Po provedené kontrole – standardizace MASR schválena 9.2.2921</a:t>
            </a:r>
          </a:p>
          <a:p>
            <a:pPr marL="457200" lvl="1" indent="0">
              <a:buNone/>
            </a:pPr>
            <a:r>
              <a:rPr lang="cs-CZ" sz="1800" dirty="0"/>
              <a:t>	</a:t>
            </a:r>
          </a:p>
          <a:p>
            <a:pPr marL="457200" lvl="1" indent="0">
              <a:buNone/>
            </a:pPr>
            <a:r>
              <a:rPr lang="cs-CZ" sz="1800" dirty="0"/>
              <a:t>Žádost o standardizaci obsahovala: </a:t>
            </a:r>
          </a:p>
          <a:p>
            <a:pPr marL="914400" lvl="2" indent="0">
              <a:buNone/>
            </a:pPr>
            <a:r>
              <a:rPr lang="cs-CZ" dirty="0"/>
              <a:t>-	</a:t>
            </a:r>
            <a:r>
              <a:rPr lang="cs-CZ" b="1" dirty="0"/>
              <a:t>Základní údaje o MAS </a:t>
            </a:r>
            <a:r>
              <a:rPr lang="cs-CZ" dirty="0"/>
              <a:t>(spolek, založení, rejstřík, sídlo, Kancelář)</a:t>
            </a:r>
          </a:p>
          <a:p>
            <a:pPr marL="914400" lvl="2" indent="0">
              <a:buNone/>
            </a:pPr>
            <a:r>
              <a:rPr lang="cs-CZ" dirty="0"/>
              <a:t>-	</a:t>
            </a:r>
            <a:r>
              <a:rPr lang="cs-CZ" b="1" dirty="0"/>
              <a:t>Územní působnost </a:t>
            </a:r>
            <a:r>
              <a:rPr lang="cs-CZ" dirty="0"/>
              <a:t>(obce, které schválily realizaci SCLLD na svém území)</a:t>
            </a:r>
          </a:p>
          <a:p>
            <a:pPr marL="914400" lvl="2" indent="0">
              <a:buNone/>
            </a:pPr>
            <a:r>
              <a:rPr lang="cs-CZ" dirty="0"/>
              <a:t>-	</a:t>
            </a:r>
            <a:r>
              <a:rPr lang="cs-CZ" b="1" dirty="0"/>
              <a:t>Zájmové skupiny </a:t>
            </a:r>
            <a:r>
              <a:rPr lang="cs-CZ" dirty="0"/>
              <a:t>(Neziskový sektor, Soukromý – zemědělci, Soukromý-nezemědělci, Veřejný sektor)</a:t>
            </a:r>
          </a:p>
          <a:p>
            <a:pPr marL="914400" lvl="2" indent="0">
              <a:buNone/>
            </a:pPr>
            <a:r>
              <a:rPr lang="cs-CZ" dirty="0"/>
              <a:t>- 	</a:t>
            </a:r>
            <a:r>
              <a:rPr lang="cs-CZ" b="1" dirty="0"/>
              <a:t>Seznam partnerů MAS </a:t>
            </a:r>
            <a:r>
              <a:rPr lang="cs-CZ" dirty="0"/>
              <a:t>(členové)</a:t>
            </a:r>
          </a:p>
          <a:p>
            <a:pPr marL="914400" lvl="2" indent="0">
              <a:buNone/>
            </a:pPr>
            <a:r>
              <a:rPr lang="cs-CZ" dirty="0"/>
              <a:t>-	</a:t>
            </a:r>
            <a:r>
              <a:rPr lang="cs-CZ" b="1" dirty="0"/>
              <a:t>Orgány MAS </a:t>
            </a:r>
            <a:r>
              <a:rPr lang="cs-CZ" dirty="0"/>
              <a:t>– nejvyšší, rozhodovací, výběrový, kontrolní (PV, VK, KRK)</a:t>
            </a:r>
          </a:p>
          <a:p>
            <a:pPr marL="914400" lvl="2" indent="0">
              <a:buNone/>
            </a:pPr>
            <a:r>
              <a:rPr lang="cs-CZ" dirty="0"/>
              <a:t>-	</a:t>
            </a:r>
            <a:r>
              <a:rPr lang="cs-CZ" b="1" dirty="0"/>
              <a:t>Postupy při rozhodování </a:t>
            </a:r>
            <a:r>
              <a:rPr lang="cs-CZ" dirty="0"/>
              <a:t>(směrnice IROP, PRV)</a:t>
            </a:r>
          </a:p>
          <a:p>
            <a:pPr marL="914400" lvl="2" indent="0">
              <a:buNone/>
            </a:pPr>
            <a:r>
              <a:rPr lang="cs-CZ" dirty="0"/>
              <a:t>-	</a:t>
            </a:r>
            <a:r>
              <a:rPr lang="cs-CZ" b="1" dirty="0"/>
              <a:t>Stanovy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54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D5559-B467-44AF-9EDF-C674431F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7932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2. Schválení koncepční části Strategie CLLD</a:t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267A73-F58A-4789-ACD0-D8D077FA5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759787"/>
          </a:xfrm>
        </p:spPr>
        <p:txBody>
          <a:bodyPr>
            <a:normAutofit/>
          </a:bodyPr>
          <a:lstStyle/>
          <a:p>
            <a:r>
              <a:rPr lang="cs-CZ" dirty="0"/>
              <a:t>Výzva na předkládání koncepčních částí končí 31.8.2021</a:t>
            </a:r>
          </a:p>
          <a:p>
            <a:r>
              <a:rPr lang="cs-CZ" dirty="0"/>
              <a:t>Koncepční část musí být zpracována podle šablony a v daném rozsahu</a:t>
            </a:r>
          </a:p>
          <a:p>
            <a:r>
              <a:rPr lang="cs-CZ" dirty="0"/>
              <a:t>NS MAS poskytoval mentory ke konzultacím – PhDr. Jana Pšejová (pro Zlínský kraj)</a:t>
            </a:r>
          </a:p>
          <a:p>
            <a:r>
              <a:rPr lang="cs-CZ" dirty="0"/>
              <a:t>Konzultováno 2x (1 - podstatné snížení rozsahu, 2 – drobnosti)</a:t>
            </a:r>
          </a:p>
          <a:p>
            <a:r>
              <a:rPr lang="cs-CZ" dirty="0"/>
              <a:t>Podklad – dotazníkové šetření, projektové listy, strategické dokumenty obcí, současná strategie MASR </a:t>
            </a:r>
          </a:p>
          <a:p>
            <a:r>
              <a:rPr lang="cs-CZ" dirty="0"/>
              <a:t>Projednání po konzultaci mentora (souhlasí, můžeme odeslat)</a:t>
            </a:r>
          </a:p>
          <a:p>
            <a:pPr marL="0" indent="0">
              <a:buNone/>
            </a:pPr>
            <a:r>
              <a:rPr lang="cs-CZ" dirty="0"/>
              <a:t>	o	</a:t>
            </a:r>
            <a:r>
              <a:rPr lang="cs-CZ" dirty="0" err="1"/>
              <a:t>Fokusní</a:t>
            </a:r>
            <a:r>
              <a:rPr lang="cs-CZ" dirty="0"/>
              <a:t> skupina – 30.6.2021 (orgány MAS)</a:t>
            </a:r>
          </a:p>
          <a:p>
            <a:pPr marL="0" indent="0">
              <a:buNone/>
            </a:pPr>
            <a:r>
              <a:rPr lang="cs-CZ" dirty="0"/>
              <a:t>	o	Kulatý stůl – 13.7.2021 (starostové obcí, zájemci z dotazníku)</a:t>
            </a:r>
          </a:p>
          <a:p>
            <a:pPr marL="0" indent="0">
              <a:buNone/>
            </a:pPr>
            <a:r>
              <a:rPr lang="cs-CZ" dirty="0"/>
              <a:t>	o	VH –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12.8.2021</a:t>
            </a:r>
            <a:r>
              <a:rPr lang="cs-CZ" dirty="0"/>
              <a:t> (zasláno všem členům VH předem)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96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C7854-6424-4CF5-A3D0-01FA335E0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Schválení Programových rámců a Akčních plánů Strategie CLLD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B9F409-E821-41C1-8801-EBB042BAE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21846"/>
            <a:ext cx="8596668" cy="2662772"/>
          </a:xfrm>
        </p:spPr>
        <p:txBody>
          <a:bodyPr>
            <a:normAutofit/>
          </a:bodyPr>
          <a:lstStyle/>
          <a:p>
            <a:r>
              <a:rPr lang="cs-CZ" dirty="0"/>
              <a:t>Výzva bude vyhlášena (předpoklad podzim 2021 – jaro 2022)</a:t>
            </a:r>
          </a:p>
          <a:p>
            <a:r>
              <a:rPr lang="cs-CZ" dirty="0"/>
              <a:t>U některých programů bude šablona pro Akční plány (OPZ)</a:t>
            </a:r>
          </a:p>
          <a:p>
            <a:r>
              <a:rPr lang="cs-CZ" dirty="0"/>
              <a:t>NS MAS je aktivní ve vyhledávání možností animace území </a:t>
            </a:r>
          </a:p>
          <a:p>
            <a:pPr marL="0" indent="0">
              <a:buNone/>
            </a:pPr>
            <a:r>
              <a:rPr lang="cs-CZ" dirty="0"/>
              <a:t>	– poskytuje odborné analýzy k různým tématům relevantním pro CLLD 21+ 	(Smart City, Smart Venkov, dopady klimatických změn, potenciál mládeže z 	venkovských oblastí, Senioři, celoživotní učení dospělých…)</a:t>
            </a:r>
          </a:p>
          <a:p>
            <a:r>
              <a:rPr lang="cs-CZ" dirty="0"/>
              <a:t>Podobný proces jako při schvalování Koncepční části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06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D1CBBC-6E9F-4212-9806-7A638C828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EC26330-6D02-4C84-B89F-C5A8CF2B5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A5297F0-74D7-4E56-8C85-DD608539D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E424313-B840-4A19-A378-B1D1774B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72B411D-D18B-488A-B22A-9F139EED8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19FBF2-9C9F-49B5-AE1A-AB5049D50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DE6B7-51C9-49A9-9B80-91E1A8D60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DFE8946-BACE-4C56-9B6E-85E11C099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90A658F-D524-467C-BDFC-D37A227BF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4F01FE87-3030-45CD-B330-DBA287297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A89C2E5F-7F20-475D-88BE-29D4128DD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8EC6EDD-78EB-4A50-85CB-7C3CE363A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6C23F-6EE9-43BC-83B2-64CA7804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176" y="614265"/>
            <a:ext cx="10849648" cy="3880773"/>
          </a:xfrm>
        </p:spPr>
        <p:txBody>
          <a:bodyPr anchor="ctr">
            <a:normAutofit fontScale="92500" lnSpcReduction="20000"/>
          </a:bodyPr>
          <a:lstStyle/>
          <a:p>
            <a:endParaRPr lang="cs-CZ" sz="1800" b="1" u="sng" kern="150" dirty="0">
              <a:effectLst/>
              <a:latin typeface="Calibri" panose="020F0502020204030204" pitchFamily="34" charset="0"/>
              <a:ea typeface="DejaVu Sans"/>
              <a:cs typeface="Lohit Hindi"/>
            </a:endParaRPr>
          </a:p>
          <a:p>
            <a:r>
              <a:rPr lang="cs-CZ" sz="1900" b="1" u="sng" dirty="0"/>
              <a:t>Koncepční část obsahuje:</a:t>
            </a:r>
          </a:p>
          <a:p>
            <a:pPr marL="342900" lvl="0" indent="-342900">
              <a:buFont typeface="Wingdings 3" charset="2"/>
              <a:buChar char="-"/>
            </a:pPr>
            <a:r>
              <a:rPr lang="cs-CZ" sz="1900" dirty="0"/>
              <a:t>Popis území a zahrnutí komunity do tvorby strategie</a:t>
            </a:r>
          </a:p>
          <a:p>
            <a:pPr marL="342900" lvl="0" indent="-342900">
              <a:buFont typeface="Wingdings 3" charset="2"/>
              <a:buChar char="-"/>
            </a:pPr>
            <a:r>
              <a:rPr lang="cs-CZ" sz="1900" dirty="0"/>
              <a:t>Analytickou část</a:t>
            </a:r>
          </a:p>
          <a:p>
            <a:pPr marL="342900" lvl="0" indent="-342900">
              <a:buFont typeface="Wingdings 3" charset="2"/>
              <a:buChar char="-"/>
            </a:pPr>
            <a:r>
              <a:rPr lang="cs-CZ" sz="1900" dirty="0"/>
              <a:t>Strategickou část</a:t>
            </a:r>
          </a:p>
          <a:p>
            <a:pPr marL="342900" lvl="0" indent="-342900">
              <a:buFont typeface="Wingdings 3" charset="2"/>
              <a:buChar char="-"/>
            </a:pPr>
            <a:r>
              <a:rPr lang="cs-CZ" sz="1900" dirty="0"/>
              <a:t>Implementační část</a:t>
            </a:r>
          </a:p>
          <a:p>
            <a:pPr marL="0" indent="0">
              <a:buFont typeface="Wingdings 3" charset="2"/>
              <a:buNone/>
            </a:pPr>
            <a:endParaRPr lang="cs-CZ" sz="1900" b="1" u="sng" dirty="0"/>
          </a:p>
          <a:p>
            <a:pPr marL="0" indent="0">
              <a:buFont typeface="Wingdings 3" charset="2"/>
              <a:buNone/>
            </a:pPr>
            <a:r>
              <a:rPr lang="cs-CZ" sz="1700" dirty="0"/>
              <a:t>Vzhledem k šabloně a požadavkům na jednotlivé odstavce se rozsah první verze mnohonásobně zvýšil (cca 70 stran). Počet stran byl jen doporučení, proto jsme s tím neměli problém. </a:t>
            </a:r>
          </a:p>
          <a:p>
            <a:pPr marL="0" indent="0">
              <a:buFont typeface="Wingdings 3" charset="2"/>
              <a:buNone/>
            </a:pPr>
            <a:r>
              <a:rPr lang="cs-CZ" sz="1700" dirty="0"/>
              <a:t>Mentorka trvala na redukci (nyní cca 28 stran).  </a:t>
            </a:r>
          </a:p>
          <a:p>
            <a:pPr marL="0" indent="0">
              <a:buNone/>
            </a:pPr>
            <a:r>
              <a:rPr lang="cs-CZ" sz="1700" dirty="0"/>
              <a:t>Nepovinné kapitoly</a:t>
            </a:r>
          </a:p>
          <a:p>
            <a:pPr marL="0" indent="0">
              <a:buFont typeface="Wingdings 3" charset="2"/>
              <a:buNone/>
            </a:pPr>
            <a:r>
              <a:rPr lang="cs-CZ" sz="1700" dirty="0"/>
              <a:t>Obsah pracovní verze – viz dokument, zaslán spolu s </a:t>
            </a:r>
            <a:r>
              <a:rPr lang="cs-CZ" sz="1700"/>
              <a:t>pozvánkou </a:t>
            </a:r>
            <a:endParaRPr lang="cs-CZ" sz="1700" dirty="0"/>
          </a:p>
          <a:p>
            <a:pPr marL="0" indent="0">
              <a:buFont typeface="Wingdings 3" charset="2"/>
              <a:buNone/>
            </a:pPr>
            <a:endParaRPr lang="cs-CZ" sz="1700" dirty="0"/>
          </a:p>
          <a:p>
            <a:pPr marL="342900" lvl="0" indent="-342900">
              <a:buFont typeface="Verdana" panose="020B0604030504040204" pitchFamily="34" charset="0"/>
              <a:buChar char="-"/>
            </a:pPr>
            <a:endParaRPr lang="cs-CZ" sz="1800" kern="150" dirty="0">
              <a:effectLst/>
              <a:latin typeface="Times New Roman" panose="02020603050405020304" pitchFamily="18" charset="0"/>
              <a:ea typeface="DejaVu Sans"/>
              <a:cs typeface="Lohit Hindi"/>
            </a:endParaRPr>
          </a:p>
          <a:p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5851CE-403E-4E90-A1B5-30FB7F9F2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176" y="4775202"/>
            <a:ext cx="10495587" cy="1320800"/>
          </a:xfrm>
        </p:spPr>
        <p:txBody>
          <a:bodyPr anchor="ctr">
            <a:normAutofit fontScale="90000"/>
          </a:bodyPr>
          <a:lstStyle/>
          <a:p>
            <a:r>
              <a:rPr lang="cs-CZ" sz="4400" b="1" u="sng" kern="150" dirty="0">
                <a:effectLst/>
                <a:latin typeface="Calibri" panose="020F0502020204030204" pitchFamily="34" charset="0"/>
                <a:ea typeface="DejaVu Sans"/>
                <a:cs typeface="Lohit Hindi"/>
              </a:rPr>
              <a:t>Informace o zpracování a schvalování Strategie</a:t>
            </a:r>
            <a:endParaRPr lang="cs-CZ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07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82D1CBBC-6E9F-4212-9806-7A638C828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EC26330-6D02-4C84-B89F-C5A8CF2B5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A5297F0-74D7-4E56-8C85-DD608539D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E424313-B840-4A19-A378-B1D1774B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23">
              <a:extLst>
                <a:ext uri="{FF2B5EF4-FFF2-40B4-BE49-F238E27FC236}">
                  <a16:creationId xmlns:a16="http://schemas.microsoft.com/office/drawing/2014/main" id="{872B411D-D18B-488A-B22A-9F139EED8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5">
              <a:extLst>
                <a:ext uri="{FF2B5EF4-FFF2-40B4-BE49-F238E27FC236}">
                  <a16:creationId xmlns:a16="http://schemas.microsoft.com/office/drawing/2014/main" id="{9519FBF2-9C9F-49B5-AE1A-AB5049D50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A30DE6B7-51C9-49A9-9B80-91E1A8D60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EDFE8946-BACE-4C56-9B6E-85E11C099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8">
              <a:extLst>
                <a:ext uri="{FF2B5EF4-FFF2-40B4-BE49-F238E27FC236}">
                  <a16:creationId xmlns:a16="http://schemas.microsoft.com/office/drawing/2014/main" id="{390A658F-D524-467C-BDFC-D37A227BF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Rectangle 29">
              <a:extLst>
                <a:ext uri="{FF2B5EF4-FFF2-40B4-BE49-F238E27FC236}">
                  <a16:creationId xmlns:a16="http://schemas.microsoft.com/office/drawing/2014/main" id="{4F01FE87-3030-45CD-B330-DBA287297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A89C2E5F-7F20-475D-88BE-29D4128DD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8EC6EDD-78EB-4A50-85CB-7C3CE363A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7E5307-FEDF-479F-92D9-5A13EB2A5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5470"/>
            <a:ext cx="9912878" cy="3880773"/>
          </a:xfrm>
        </p:spPr>
        <p:txBody>
          <a:bodyPr anchor="ctr">
            <a:normAutofit/>
          </a:bodyPr>
          <a:lstStyle/>
          <a:p>
            <a:r>
              <a:rPr lang="cs-CZ" b="1" u="sng" dirty="0"/>
              <a:t>Podklad: </a:t>
            </a:r>
          </a:p>
          <a:p>
            <a:pPr lvl="1"/>
            <a:r>
              <a:rPr lang="cs-CZ" sz="1800" dirty="0"/>
              <a:t>Dotazníkové šetření</a:t>
            </a:r>
          </a:p>
          <a:p>
            <a:pPr marL="457200" lvl="1" indent="0">
              <a:buNone/>
            </a:pPr>
            <a:r>
              <a:rPr lang="cs-CZ" sz="1800" dirty="0"/>
              <a:t>	- na webu MAS Rožnovsko (rozeslána zpráva obcím - informace v místním tisku)</a:t>
            </a:r>
          </a:p>
          <a:p>
            <a:pPr marL="457200" lvl="1" indent="0">
              <a:buNone/>
            </a:pPr>
            <a:r>
              <a:rPr lang="cs-CZ" sz="1800" dirty="0"/>
              <a:t>	- spuštěno 18.ledna – sběr dat do 1. března</a:t>
            </a:r>
          </a:p>
          <a:p>
            <a:pPr marL="457200" lvl="1" indent="0">
              <a:buNone/>
            </a:pPr>
            <a:r>
              <a:rPr lang="cs-CZ" sz="1800" dirty="0"/>
              <a:t>	- sesbíráno 540 dotazníků</a:t>
            </a:r>
          </a:p>
          <a:p>
            <a:pPr marL="457200" lvl="1" indent="0">
              <a:buNone/>
            </a:pPr>
            <a:r>
              <a:rPr lang="cs-CZ" sz="1800" dirty="0"/>
              <a:t>	- provedená analýza a zpracováno do grafů  (ing. Neuman)</a:t>
            </a:r>
          </a:p>
          <a:p>
            <a:pPr lvl="1"/>
            <a:r>
              <a:rPr lang="cs-CZ" sz="1800" dirty="0"/>
              <a:t>Projektové listy</a:t>
            </a:r>
          </a:p>
          <a:p>
            <a:pPr marL="457200" lvl="1" indent="0">
              <a:buNone/>
            </a:pPr>
            <a:r>
              <a:rPr lang="cs-CZ" sz="1800" dirty="0"/>
              <a:t>	- podklad pro zásobník projektů </a:t>
            </a:r>
          </a:p>
          <a:p>
            <a:pPr marL="457200" lvl="1" indent="0">
              <a:buNone/>
            </a:pPr>
            <a:r>
              <a:rPr lang="cs-CZ" sz="1800" dirty="0"/>
              <a:t>	- nebude součástí strategického plánu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5C193-D5BC-475F-A01E-9D502237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4765972"/>
            <a:ext cx="10378593" cy="1320800"/>
          </a:xfrm>
        </p:spPr>
        <p:txBody>
          <a:bodyPr anchor="ctr">
            <a:normAutofit fontScale="90000"/>
          </a:bodyPr>
          <a:lstStyle/>
          <a:p>
            <a:br>
              <a:rPr lang="cs-CZ" sz="4400" b="1" u="sng" kern="150" dirty="0">
                <a:effectLst/>
                <a:latin typeface="Calibri" panose="020F0502020204030204" pitchFamily="34" charset="0"/>
                <a:ea typeface="DejaVu Sans"/>
                <a:cs typeface="Lohit Hindi"/>
              </a:rPr>
            </a:br>
            <a:r>
              <a:rPr lang="cs-CZ" sz="4400" b="1" u="sng" kern="150" dirty="0">
                <a:effectLst/>
                <a:latin typeface="Calibri" panose="020F0502020204030204" pitchFamily="34" charset="0"/>
                <a:ea typeface="DejaVu Sans"/>
                <a:cs typeface="Lohit Hindi"/>
              </a:rPr>
              <a:t>Informace o zpracování a schvalování Strategie</a:t>
            </a:r>
            <a:br>
              <a:rPr lang="cs-CZ" sz="3200" kern="150" dirty="0">
                <a:effectLst/>
                <a:latin typeface="Times New Roman" panose="02020603050405020304" pitchFamily="18" charset="0"/>
                <a:ea typeface="DejaVu Sans"/>
                <a:cs typeface="Lohit Hindi"/>
              </a:rPr>
            </a:br>
            <a:endParaRPr lang="cs-CZ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0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D1CBBC-6E9F-4212-9806-7A638C828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EC26330-6D02-4C84-B89F-C5A8CF2B5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A5297F0-74D7-4E56-8C85-DD608539D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E424313-B840-4A19-A378-B1D1774B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72B411D-D18B-488A-B22A-9F139EED8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19FBF2-9C9F-49B5-AE1A-AB5049D50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DE6B7-51C9-49A9-9B80-91E1A8D60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DFE8946-BACE-4C56-9B6E-85E11C099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90A658F-D524-467C-BDFC-D37A227BF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4F01FE87-3030-45CD-B330-DBA287297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A89C2E5F-7F20-475D-88BE-29D4128DD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8EC6EDD-78EB-4A50-85CB-7C3CE363A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901698-AC11-4097-B980-E7637F3A3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5470"/>
            <a:ext cx="8596668" cy="388077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800" b="1" dirty="0"/>
              <a:t>Evropské fondy v PO 2021-2027 </a:t>
            </a:r>
          </a:p>
          <a:p>
            <a:pPr marL="0" indent="0" algn="ctr">
              <a:buNone/>
            </a:pPr>
            <a:r>
              <a:rPr lang="pl-PL" b="1" dirty="0"/>
              <a:t> podklad pro </a:t>
            </a:r>
          </a:p>
          <a:p>
            <a:pPr marL="0" indent="0" algn="ctr">
              <a:buNone/>
            </a:pPr>
            <a:endParaRPr lang="pl-PL" b="1" dirty="0"/>
          </a:p>
          <a:p>
            <a:pPr algn="ctr"/>
            <a:r>
              <a:rPr lang="pl-PL" b="1" dirty="0"/>
              <a:t>Koncepční část </a:t>
            </a:r>
          </a:p>
          <a:p>
            <a:pPr algn="ctr"/>
            <a:r>
              <a:rPr lang="pl-PL" b="1" dirty="0"/>
              <a:t>Programový rámec</a:t>
            </a:r>
          </a:p>
          <a:p>
            <a:pPr algn="ctr"/>
            <a:r>
              <a:rPr lang="pl-PL" b="1" dirty="0"/>
              <a:t>Akční plán </a:t>
            </a:r>
          </a:p>
          <a:p>
            <a:pPr algn="ctr"/>
            <a:endParaRPr lang="pl-PL" b="1" dirty="0">
              <a:solidFill>
                <a:srgbClr val="404040"/>
              </a:solidFill>
              <a:latin typeface="Museo-700"/>
            </a:endParaRPr>
          </a:p>
          <a:p>
            <a:pPr marL="0" indent="0" algn="ctr">
              <a:buNone/>
            </a:pPr>
            <a:r>
              <a:rPr lang="cs-CZ" sz="1600" dirty="0"/>
              <a:t>Ing. Neuman ( dotazníkové šetření, nastavení nového období ) </a:t>
            </a:r>
          </a:p>
          <a:p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8E0580-CC0F-400E-9CC6-FCD31D855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10218222" cy="1320800"/>
          </a:xfrm>
        </p:spPr>
        <p:txBody>
          <a:bodyPr anchor="ctr">
            <a:normAutofit fontScale="90000"/>
          </a:bodyPr>
          <a:lstStyle/>
          <a:p>
            <a:r>
              <a:rPr lang="cs-CZ" sz="4400" b="1" u="sng" kern="150" dirty="0">
                <a:effectLst/>
                <a:latin typeface="Calibri" panose="020F0502020204030204" pitchFamily="34" charset="0"/>
                <a:ea typeface="DejaVu Sans"/>
                <a:cs typeface="Lohit Hindi"/>
              </a:rPr>
              <a:t>Informace o zpracování a schvalování Strategie</a:t>
            </a:r>
            <a:endParaRPr lang="cs-CZ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6398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441</TotalTime>
  <Words>582</Words>
  <Application>Microsoft Office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Calibri</vt:lpstr>
      <vt:lpstr>Museo-700</vt:lpstr>
      <vt:lpstr>Times New Roman</vt:lpstr>
      <vt:lpstr>Trebuchet MS</vt:lpstr>
      <vt:lpstr>Verdana</vt:lpstr>
      <vt:lpstr>Wingdings 3</vt:lpstr>
      <vt:lpstr>Fazeta</vt:lpstr>
      <vt:lpstr>Informace o přípravě MAS  na nové dotační období 21+  (2021 – 2027) </vt:lpstr>
      <vt:lpstr>Etapy schvalovacího procesu pro schválení realizace SCLLD  (Community - Led Local Development Strategy  Strategie komunitně vedeného místního rozvoje)</vt:lpstr>
      <vt:lpstr>1. Schválení Standardizace MAS </vt:lpstr>
      <vt:lpstr>2. Schválení koncepční části Strategie CLLD </vt:lpstr>
      <vt:lpstr>3. Schválení Programových rámců a Akčních plánů Strategie CLLD </vt:lpstr>
      <vt:lpstr>Informace o zpracování a schvalování Strategie</vt:lpstr>
      <vt:lpstr> Informace o zpracování a schvalování Strategie </vt:lpstr>
      <vt:lpstr>Informace o zpracování a schvalování 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o přípravě MAS  na nové dotační období 21+  (2021 – 2027)</dc:title>
  <dc:creator>Anna Mikošková</dc:creator>
  <cp:lastModifiedBy>Anna Mikošková</cp:lastModifiedBy>
  <cp:revision>18</cp:revision>
  <dcterms:created xsi:type="dcterms:W3CDTF">2021-07-12T10:21:42Z</dcterms:created>
  <dcterms:modified xsi:type="dcterms:W3CDTF">2021-08-11T21:34:35Z</dcterms:modified>
</cp:coreProperties>
</file>