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9" r:id="rId4"/>
    <p:sldId id="258" r:id="rId5"/>
    <p:sldId id="260" r:id="rId6"/>
    <p:sldId id="261" r:id="rId7"/>
    <p:sldId id="262" r:id="rId8"/>
    <p:sldId id="263" r:id="rId9"/>
    <p:sldId id="264" r:id="rId10"/>
    <p:sldId id="271" r:id="rId11"/>
    <p:sldId id="265" r:id="rId12"/>
    <p:sldId id="266" r:id="rId13"/>
    <p:sldId id="267" r:id="rId14"/>
    <p:sldId id="269" r:id="rId15"/>
    <p:sldId id="268" r:id="rId16"/>
    <p:sldId id="270" r:id="rId17"/>
    <p:sldId id="272" r:id="rId18"/>
    <p:sldId id="273" r:id="rId19"/>
    <p:sldId id="274" r:id="rId20"/>
    <p:sldId id="275" r:id="rId21"/>
    <p:sldId id="277" r:id="rId22"/>
    <p:sldId id="281" r:id="rId23"/>
    <p:sldId id="282" r:id="rId24"/>
    <p:sldId id="303" r:id="rId25"/>
    <p:sldId id="297" r:id="rId26"/>
    <p:sldId id="296" r:id="rId27"/>
    <p:sldId id="284" r:id="rId28"/>
    <p:sldId id="298" r:id="rId29"/>
    <p:sldId id="299" r:id="rId30"/>
    <p:sldId id="285" r:id="rId31"/>
    <p:sldId id="300" r:id="rId32"/>
    <p:sldId id="286" r:id="rId33"/>
    <p:sldId id="278" r:id="rId34"/>
    <p:sldId id="276" r:id="rId35"/>
    <p:sldId id="301" r:id="rId36"/>
    <p:sldId id="279" r:id="rId37"/>
    <p:sldId id="287" r:id="rId38"/>
    <p:sldId id="288" r:id="rId39"/>
    <p:sldId id="289" r:id="rId40"/>
    <p:sldId id="290" r:id="rId41"/>
    <p:sldId id="291" r:id="rId42"/>
    <p:sldId id="292" r:id="rId43"/>
    <p:sldId id="293" r:id="rId44"/>
    <p:sldId id="302" r:id="rId45"/>
    <p:sldId id="294" r:id="rId46"/>
    <p:sldId id="295" r:id="rId47"/>
    <p:sldId id="304" r:id="rId48"/>
    <p:sldId id="305" r:id="rId49"/>
    <p:sldId id="306" r:id="rId50"/>
    <p:sldId id="308" r:id="rId51"/>
    <p:sldId id="307" r:id="rId52"/>
    <p:sldId id="280" r:id="rId5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863A4C07-FFDA-4FBD-B3EF-437931793F64}" type="datetimeFigureOut">
              <a:rPr lang="cs-CZ" smtClean="0"/>
              <a:t>22.10.2021</a:t>
            </a:fld>
            <a:endParaRPr lang="cs-CZ"/>
          </a:p>
        </p:txBody>
      </p:sp>
      <p:sp>
        <p:nvSpPr>
          <p:cNvPr id="4" name="Zástupný symbol pro obrázek snímku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8376"/>
            <a:ext cx="5440363" cy="3910013"/>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0EFB89E2-2F72-4AEE-A772-1102CDE99F04}" type="slidenum">
              <a:rPr lang="cs-CZ" smtClean="0"/>
              <a:t>‹#›</a:t>
            </a:fld>
            <a:endParaRPr lang="cs-CZ"/>
          </a:p>
        </p:txBody>
      </p:sp>
    </p:spTree>
    <p:extLst>
      <p:ext uri="{BB962C8B-B14F-4D97-AF65-F5344CB8AC3E}">
        <p14:creationId xmlns:p14="http://schemas.microsoft.com/office/powerpoint/2010/main" val="4564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49931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51855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87823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8336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887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00467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12672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9452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65407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96584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A54B6F6-7E1C-4144-951B-311370C77A42}"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09382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A54B6F6-7E1C-4144-951B-311370C77A42}" type="datetimeFigureOut">
              <a:rPr lang="cs-CZ" smtClean="0"/>
              <a:t>22.10.2021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161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A54B6F6-7E1C-4144-951B-311370C77A42}" type="datetimeFigureOut">
              <a:rPr lang="cs-CZ" smtClean="0"/>
              <a:t>22.10.2021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93605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4B6F6-7E1C-4144-951B-311370C77A42}" type="datetimeFigureOut">
              <a:rPr lang="cs-CZ" smtClean="0"/>
              <a:t>22.10.2021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90888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A54B6F6-7E1C-4144-951B-311370C77A42}"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44167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A54B6F6-7E1C-4144-951B-311370C77A42}"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86549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54B6F6-7E1C-4144-951B-311370C77A42}" type="datetimeFigureOut">
              <a:rPr lang="cs-CZ" smtClean="0"/>
              <a:t>22.10.2021</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80744E-529D-4952-8E21-9D04D7EB54E4}" type="slidenum">
              <a:rPr lang="cs-CZ" smtClean="0"/>
              <a:t>‹#›</a:t>
            </a:fld>
            <a:endParaRPr lang="cs-CZ"/>
          </a:p>
        </p:txBody>
      </p:sp>
    </p:spTree>
    <p:extLst>
      <p:ext uri="{BB962C8B-B14F-4D97-AF65-F5344CB8AC3E}">
        <p14:creationId xmlns:p14="http://schemas.microsoft.com/office/powerpoint/2010/main" val="4222038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asroznovsko.cz/file.php?nid=3898&amp;oid=806431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seu.mssf.cz/"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hubova@masroznovsko.cz"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irop.mmr.cz/getmedia/13d0a688-8f5b-4c7a-b000-e54566191b35/Specificka-pravidla-2_1-CLLD_v-1-3_final.pdf.aspx?ext=.pdf" TargetMode="External"/><Relationship Id="rId2" Type="http://schemas.openxmlformats.org/officeDocument/2006/relationships/hyperlink" Target="https://irop.mmr.cz/getmedia/14a42545-b286-467f-aea2-454db3f4e429/Obecna-pravidla-IROP_vydani-1-14_final.pdf.aspx?ext=.pdf"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irop.mmr.cz/cs/Vyzvy/Seznam/Vyzva-c-62-Socialni-infrastruktura-integrovane-pro" TargetMode="External"/><Relationship Id="rId4" Type="http://schemas.openxmlformats.org/officeDocument/2006/relationships/hyperlink" Target="http://www.masroznovsko.cz/file.php?nid=3898&amp;oid=806431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E8872-F89B-4082-BE3B-17920DF9A9AA}"/>
              </a:ext>
            </a:extLst>
          </p:cNvPr>
          <p:cNvSpPr>
            <a:spLocks noGrp="1"/>
          </p:cNvSpPr>
          <p:nvPr>
            <p:ph type="ctrTitle"/>
          </p:nvPr>
        </p:nvSpPr>
        <p:spPr>
          <a:xfrm>
            <a:off x="518746" y="2404534"/>
            <a:ext cx="9328639" cy="2536743"/>
          </a:xfrm>
        </p:spPr>
        <p:txBody>
          <a:bodyPr/>
          <a:lstStyle/>
          <a:p>
            <a:pPr algn="ctr"/>
            <a:r>
              <a:rPr lang="cs-CZ" sz="3200" b="1" dirty="0"/>
              <a:t>Místní akční skupina Rožnovsko, z.s.</a:t>
            </a:r>
            <a:br>
              <a:rPr lang="cs-CZ" sz="3200" b="1" dirty="0"/>
            </a:br>
            <a:br>
              <a:rPr lang="cs-CZ" sz="3200" b="1" dirty="0"/>
            </a:br>
            <a:r>
              <a:rPr lang="cs-CZ" sz="2000" b="1" dirty="0">
                <a:solidFill>
                  <a:srgbClr val="0070C0"/>
                </a:solidFill>
              </a:rPr>
              <a:t>seminář k</a:t>
            </a:r>
            <a:r>
              <a:rPr lang="cs-CZ" sz="2000" dirty="0">
                <a:solidFill>
                  <a:srgbClr val="0070C0"/>
                </a:solidFill>
              </a:rPr>
              <a:t> 1</a:t>
            </a:r>
            <a:r>
              <a:rPr lang="cs-CZ" sz="2000" b="1" dirty="0">
                <a:solidFill>
                  <a:srgbClr val="0070C0"/>
                </a:solidFill>
              </a:rPr>
              <a:t>5. výzvě IROP - „SOCIÁLNÍ SLUŽBY - IROP“</a:t>
            </a:r>
            <a:br>
              <a:rPr lang="cs-CZ" sz="2000" dirty="0">
                <a:solidFill>
                  <a:srgbClr val="0070C0"/>
                </a:solidFill>
              </a:rPr>
            </a:br>
            <a:r>
              <a:rPr lang="cs-CZ" sz="2000" dirty="0">
                <a:solidFill>
                  <a:srgbClr val="0070C0"/>
                </a:solidFill>
              </a:rPr>
              <a:t>v rámci realizace Strategie komunitně vedeného místního rozvoje (SCLLD)</a:t>
            </a:r>
            <a:br>
              <a:rPr lang="cs-CZ" sz="2000" dirty="0">
                <a:solidFill>
                  <a:srgbClr val="0070C0"/>
                </a:solidFill>
              </a:rPr>
            </a:br>
            <a:br>
              <a:rPr lang="cs-CZ" sz="2000" dirty="0">
                <a:solidFill>
                  <a:srgbClr val="0070C0"/>
                </a:solidFill>
              </a:rPr>
            </a:br>
            <a:r>
              <a:rPr lang="cs-CZ" sz="2000" dirty="0">
                <a:solidFill>
                  <a:srgbClr val="0070C0"/>
                </a:solidFill>
              </a:rPr>
              <a:t>V Zašové 18.11.2021</a:t>
            </a:r>
          </a:p>
        </p:txBody>
      </p:sp>
      <p:pic>
        <p:nvPicPr>
          <p:cNvPr id="5" name="Obrázek 4">
            <a:extLst>
              <a:ext uri="{FF2B5EF4-FFF2-40B4-BE49-F238E27FC236}">
                <a16:creationId xmlns:a16="http://schemas.microsoft.com/office/drawing/2014/main" id="{80A7FF1B-B39D-4581-8326-E282C713E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202" y="5182641"/>
            <a:ext cx="1220736" cy="976796"/>
          </a:xfrm>
          <a:prstGeom prst="rect">
            <a:avLst/>
          </a:prstGeom>
        </p:spPr>
      </p:pic>
      <p:pic>
        <p:nvPicPr>
          <p:cNvPr id="6" name="Obrázek 5" descr="C:\Users\Veronika Hubová\AppData\Local\Microsoft\Windows\INetCache\Content.Word\IROP_CZ_RO_B_C RGB.JPG">
            <a:extLst>
              <a:ext uri="{FF2B5EF4-FFF2-40B4-BE49-F238E27FC236}">
                <a16:creationId xmlns:a16="http://schemas.microsoft.com/office/drawing/2014/main" id="{9C074F67-8E2C-4503-A6B6-86D88D43B0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339" y="821918"/>
            <a:ext cx="7097739" cy="1261860"/>
          </a:xfrm>
          <a:prstGeom prst="rect">
            <a:avLst/>
          </a:prstGeom>
          <a:noFill/>
          <a:ln>
            <a:noFill/>
          </a:ln>
        </p:spPr>
      </p:pic>
    </p:spTree>
    <p:extLst>
      <p:ext uri="{BB962C8B-B14F-4D97-AF65-F5344CB8AC3E}">
        <p14:creationId xmlns:p14="http://schemas.microsoft.com/office/powerpoint/2010/main" val="195358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18BD64-9943-4F11-929E-6ED894AE5EEF}"/>
              </a:ext>
            </a:extLst>
          </p:cNvPr>
          <p:cNvSpPr>
            <a:spLocks noGrp="1"/>
          </p:cNvSpPr>
          <p:nvPr>
            <p:ph type="title"/>
          </p:nvPr>
        </p:nvSpPr>
        <p:spPr>
          <a:xfrm>
            <a:off x="677334" y="609600"/>
            <a:ext cx="8596668" cy="733425"/>
          </a:xfrm>
        </p:spPr>
        <p:txBody>
          <a:bodyPr/>
          <a:lstStyle/>
          <a:p>
            <a:r>
              <a:rPr lang="cs-CZ" dirty="0"/>
              <a:t>Území realizace projektu:</a:t>
            </a:r>
          </a:p>
        </p:txBody>
      </p:sp>
      <p:sp>
        <p:nvSpPr>
          <p:cNvPr id="3" name="Zástupný symbol pro obsah 2">
            <a:extLst>
              <a:ext uri="{FF2B5EF4-FFF2-40B4-BE49-F238E27FC236}">
                <a16:creationId xmlns:a16="http://schemas.microsoft.com/office/drawing/2014/main" id="{91F7BC3A-36EB-49D1-90F0-152992E14B01}"/>
              </a:ext>
            </a:extLst>
          </p:cNvPr>
          <p:cNvSpPr>
            <a:spLocks noGrp="1"/>
          </p:cNvSpPr>
          <p:nvPr>
            <p:ph idx="1"/>
          </p:nvPr>
        </p:nvSpPr>
        <p:spPr>
          <a:xfrm>
            <a:off x="677334" y="1343025"/>
            <a:ext cx="8709554" cy="5657850"/>
          </a:xfrm>
        </p:spPr>
        <p:txBody>
          <a:bodyPr>
            <a:normAutofit/>
          </a:bodyPr>
          <a:lstStyle/>
          <a:p>
            <a:r>
              <a:rPr lang="cs-CZ" dirty="0"/>
              <a:t>Území MAS Rožnovsko, z.s., na území těchto obcí:</a:t>
            </a:r>
          </a:p>
          <a:p>
            <a:pPr lvl="1"/>
            <a:r>
              <a:rPr lang="cs-CZ" dirty="0"/>
              <a:t>Dolní Bečva</a:t>
            </a:r>
          </a:p>
          <a:p>
            <a:pPr lvl="1"/>
            <a:r>
              <a:rPr lang="cs-CZ" dirty="0"/>
              <a:t>Horní Bečva</a:t>
            </a:r>
          </a:p>
          <a:p>
            <a:pPr lvl="1"/>
            <a:r>
              <a:rPr lang="cs-CZ" dirty="0"/>
              <a:t>Hutisko-Solanec</a:t>
            </a:r>
          </a:p>
          <a:p>
            <a:pPr lvl="1"/>
            <a:r>
              <a:rPr lang="cs-CZ" dirty="0" err="1"/>
              <a:t>Krhová</a:t>
            </a:r>
            <a:endParaRPr lang="cs-CZ" dirty="0"/>
          </a:p>
          <a:p>
            <a:pPr lvl="1"/>
            <a:r>
              <a:rPr lang="cs-CZ" dirty="0"/>
              <a:t>Prostřední Bečva</a:t>
            </a:r>
          </a:p>
          <a:p>
            <a:pPr lvl="1"/>
            <a:r>
              <a:rPr lang="cs-CZ" dirty="0"/>
              <a:t>Rožnov pod Radhoštěm</a:t>
            </a:r>
          </a:p>
          <a:p>
            <a:pPr lvl="1"/>
            <a:r>
              <a:rPr lang="cs-CZ" dirty="0"/>
              <a:t>Střítež nad Bečvou</a:t>
            </a:r>
          </a:p>
          <a:p>
            <a:pPr lvl="1"/>
            <a:r>
              <a:rPr lang="cs-CZ" dirty="0"/>
              <a:t>Valašská Bystřice</a:t>
            </a:r>
          </a:p>
          <a:p>
            <a:pPr lvl="1"/>
            <a:r>
              <a:rPr lang="cs-CZ" dirty="0"/>
              <a:t>Valašské Meziříčí</a:t>
            </a:r>
          </a:p>
          <a:p>
            <a:pPr lvl="1"/>
            <a:r>
              <a:rPr lang="cs-CZ" dirty="0"/>
              <a:t>Velká Lhota</a:t>
            </a:r>
          </a:p>
          <a:p>
            <a:pPr lvl="1"/>
            <a:r>
              <a:rPr lang="cs-CZ" dirty="0"/>
              <a:t>Vidče</a:t>
            </a:r>
          </a:p>
          <a:p>
            <a:pPr lvl="1"/>
            <a:r>
              <a:rPr lang="cs-CZ" dirty="0"/>
              <a:t>Vigantice</a:t>
            </a:r>
          </a:p>
          <a:p>
            <a:pPr lvl="1"/>
            <a:r>
              <a:rPr lang="cs-CZ" dirty="0"/>
              <a:t>Zašová</a:t>
            </a:r>
          </a:p>
          <a:p>
            <a:pPr lvl="1"/>
            <a:r>
              <a:rPr lang="cs-CZ" dirty="0"/>
              <a:t>Zubří</a:t>
            </a:r>
          </a:p>
        </p:txBody>
      </p:sp>
      <p:pic>
        <p:nvPicPr>
          <p:cNvPr id="4" name="Obrázek 3" descr="C:\Users\Veronika Hubová\AppData\Local\Microsoft\Windows\INetCache\Content.Word\IROP_CZ_RO_B_C RGB.JPG">
            <a:extLst>
              <a:ext uri="{FF2B5EF4-FFF2-40B4-BE49-F238E27FC236}">
                <a16:creationId xmlns:a16="http://schemas.microsoft.com/office/drawing/2014/main" id="{32E38A20-080A-47E5-ACED-BF8720EDEC8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57926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034A2-2AFF-4B1A-901E-A87AAD1B2353}"/>
              </a:ext>
            </a:extLst>
          </p:cNvPr>
          <p:cNvSpPr>
            <a:spLocks noGrp="1"/>
          </p:cNvSpPr>
          <p:nvPr>
            <p:ph type="title"/>
          </p:nvPr>
        </p:nvSpPr>
        <p:spPr>
          <a:xfrm>
            <a:off x="677334" y="609600"/>
            <a:ext cx="8596668" cy="676275"/>
          </a:xfrm>
        </p:spPr>
        <p:txBody>
          <a:bodyPr/>
          <a:lstStyle/>
          <a:p>
            <a:r>
              <a:rPr lang="cs-CZ" dirty="0"/>
              <a:t>Cílové skupiny:</a:t>
            </a:r>
          </a:p>
        </p:txBody>
      </p:sp>
      <p:sp>
        <p:nvSpPr>
          <p:cNvPr id="3" name="Zástupný symbol pro obsah 2">
            <a:extLst>
              <a:ext uri="{FF2B5EF4-FFF2-40B4-BE49-F238E27FC236}">
                <a16:creationId xmlns:a16="http://schemas.microsoft.com/office/drawing/2014/main" id="{91A3DCA9-4627-4072-BE7C-FA371FC9EE22}"/>
              </a:ext>
            </a:extLst>
          </p:cNvPr>
          <p:cNvSpPr>
            <a:spLocks noGrp="1"/>
          </p:cNvSpPr>
          <p:nvPr>
            <p:ph idx="1"/>
          </p:nvPr>
        </p:nvSpPr>
        <p:spPr>
          <a:xfrm>
            <a:off x="677334" y="1643063"/>
            <a:ext cx="8596668" cy="4398299"/>
          </a:xfrm>
        </p:spPr>
        <p:txBody>
          <a:bodyPr>
            <a:normAutofit/>
          </a:bodyPr>
          <a:lstStyle/>
          <a:p>
            <a:r>
              <a:rPr lang="cs-CZ" sz="2400" b="1" dirty="0"/>
              <a:t>Osoby sociálně vyloučené</a:t>
            </a:r>
          </a:p>
          <a:p>
            <a:endParaRPr lang="cs-CZ" sz="2400" b="1" dirty="0"/>
          </a:p>
          <a:p>
            <a:r>
              <a:rPr lang="cs-CZ" sz="2400" b="1" dirty="0"/>
              <a:t>Osoby ohrožené sociálním vyloučením</a:t>
            </a:r>
          </a:p>
          <a:p>
            <a:endParaRPr lang="cs-CZ" sz="2400" b="1" dirty="0"/>
          </a:p>
          <a:p>
            <a:r>
              <a:rPr lang="cs-CZ" sz="2400" b="1" dirty="0"/>
              <a:t>Osoby se zdravotním postižením</a:t>
            </a:r>
          </a:p>
        </p:txBody>
      </p:sp>
      <p:pic>
        <p:nvPicPr>
          <p:cNvPr id="4" name="Obrázek 3" descr="C:\Users\Veronika Hubová\AppData\Local\Microsoft\Windows\INetCache\Content.Word\IROP_CZ_RO_B_C RGB.JPG">
            <a:extLst>
              <a:ext uri="{FF2B5EF4-FFF2-40B4-BE49-F238E27FC236}">
                <a16:creationId xmlns:a16="http://schemas.microsoft.com/office/drawing/2014/main" id="{F96A941D-08A5-4056-8129-9A18F62A00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41930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219DED-47BB-40DB-97BE-ED08A1B03702}"/>
              </a:ext>
            </a:extLst>
          </p:cNvPr>
          <p:cNvSpPr>
            <a:spLocks noGrp="1"/>
          </p:cNvSpPr>
          <p:nvPr>
            <p:ph type="title"/>
          </p:nvPr>
        </p:nvSpPr>
        <p:spPr>
          <a:xfrm>
            <a:off x="677333" y="609600"/>
            <a:ext cx="9138179" cy="676275"/>
          </a:xfrm>
        </p:spPr>
        <p:txBody>
          <a:bodyPr>
            <a:normAutofit fontScale="90000"/>
          </a:bodyPr>
          <a:lstStyle/>
          <a:p>
            <a:r>
              <a:rPr lang="cs-CZ" dirty="0"/>
              <a:t>Podporované aktivity – Rozvoj sociálních služeb:</a:t>
            </a:r>
            <a:br>
              <a:rPr lang="cs-CZ" dirty="0"/>
            </a:br>
            <a:endParaRPr lang="cs-CZ" sz="2000" dirty="0">
              <a:solidFill>
                <a:schemeClr val="tx1"/>
              </a:solidFill>
            </a:endParaRPr>
          </a:p>
        </p:txBody>
      </p:sp>
      <p:sp>
        <p:nvSpPr>
          <p:cNvPr id="3" name="Zástupný symbol pro obsah 2">
            <a:extLst>
              <a:ext uri="{FF2B5EF4-FFF2-40B4-BE49-F238E27FC236}">
                <a16:creationId xmlns:a16="http://schemas.microsoft.com/office/drawing/2014/main" id="{0E261D87-2100-43BA-8FAC-855E2918199F}"/>
              </a:ext>
            </a:extLst>
          </p:cNvPr>
          <p:cNvSpPr>
            <a:spLocks noGrp="1"/>
          </p:cNvSpPr>
          <p:nvPr>
            <p:ph idx="1"/>
          </p:nvPr>
        </p:nvSpPr>
        <p:spPr>
          <a:xfrm>
            <a:off x="677333" y="1471613"/>
            <a:ext cx="9423929" cy="4569749"/>
          </a:xfrm>
        </p:spPr>
        <p:txBody>
          <a:bodyPr>
            <a:normAutofit fontScale="85000" lnSpcReduction="20000"/>
          </a:bodyPr>
          <a:lstStyle/>
          <a:p>
            <a:r>
              <a:rPr lang="cs-CZ" sz="3000" dirty="0"/>
              <a:t>Hlavní podporované aktivity:</a:t>
            </a:r>
          </a:p>
          <a:p>
            <a:pPr lvl="2"/>
            <a:r>
              <a:rPr lang="cs-CZ" sz="2600" dirty="0"/>
              <a:t>rekonstrukce a úpravy objektu, či zázemí pro poskytování sociální služby,</a:t>
            </a:r>
          </a:p>
          <a:p>
            <a:pPr lvl="2"/>
            <a:r>
              <a:rPr lang="cs-CZ" sz="2600" dirty="0"/>
              <a:t>nákup pozemků a staveb,</a:t>
            </a:r>
          </a:p>
          <a:p>
            <a:pPr lvl="2"/>
            <a:r>
              <a:rPr lang="cs-CZ" sz="2600" dirty="0"/>
              <a:t>pořízení vybavení,</a:t>
            </a:r>
          </a:p>
          <a:p>
            <a:pPr lvl="2"/>
            <a:r>
              <a:rPr lang="cs-CZ" sz="2600" dirty="0"/>
              <a:t>pořízení automobilu pro účely poskytování terénní nebo ambulantní sociální služby.</a:t>
            </a:r>
          </a:p>
          <a:p>
            <a:pPr lvl="2"/>
            <a:endParaRPr lang="cs-CZ" sz="2600" dirty="0"/>
          </a:p>
          <a:p>
            <a:r>
              <a:rPr lang="cs-CZ" sz="3000" dirty="0"/>
              <a:t>Jednotlivé aktivity je možné kombinovat.</a:t>
            </a:r>
          </a:p>
          <a:p>
            <a:endParaRPr lang="cs-CZ" sz="3000" dirty="0"/>
          </a:p>
          <a:p>
            <a:r>
              <a:rPr lang="cs-CZ" sz="2200" dirty="0"/>
              <a:t>Aktivita Rozvoj sociálních služeb je popsán v kapitole 3.2 na str. </a:t>
            </a:r>
            <a:r>
              <a:rPr lang="cs-CZ" sz="2200" dirty="0">
                <a:solidFill>
                  <a:srgbClr val="FF0000"/>
                </a:solidFill>
              </a:rPr>
              <a:t>31 – 50 </a:t>
            </a:r>
            <a:r>
              <a:rPr lang="cs-CZ" sz="2200" dirty="0"/>
              <a:t>Specifických pravidel.</a:t>
            </a:r>
          </a:p>
        </p:txBody>
      </p:sp>
      <p:pic>
        <p:nvPicPr>
          <p:cNvPr id="4" name="Obrázek 3" descr="C:\Users\Veronika Hubová\AppData\Local\Microsoft\Windows\INetCache\Content.Word\IROP_CZ_RO_B_C RGB.JPG">
            <a:extLst>
              <a:ext uri="{FF2B5EF4-FFF2-40B4-BE49-F238E27FC236}">
                <a16:creationId xmlns:a16="http://schemas.microsoft.com/office/drawing/2014/main" id="{06715F87-43DD-4E4E-8B81-B6147632FA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1145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A42158-24DA-4E53-A0BF-8DED8CDB3DF3}"/>
              </a:ext>
            </a:extLst>
          </p:cNvPr>
          <p:cNvSpPr>
            <a:spLocks noGrp="1"/>
          </p:cNvSpPr>
          <p:nvPr>
            <p:ph type="title"/>
          </p:nvPr>
        </p:nvSpPr>
        <p:spPr>
          <a:xfrm>
            <a:off x="677334" y="609600"/>
            <a:ext cx="8596668" cy="704850"/>
          </a:xfrm>
        </p:spPr>
        <p:txBody>
          <a:bodyPr/>
          <a:lstStyle/>
          <a:p>
            <a:r>
              <a:rPr lang="cs-CZ" dirty="0"/>
              <a:t>Typy podporovaných projektů:</a:t>
            </a:r>
          </a:p>
        </p:txBody>
      </p:sp>
      <p:sp>
        <p:nvSpPr>
          <p:cNvPr id="3" name="Zástupný symbol pro obsah 2">
            <a:extLst>
              <a:ext uri="{FF2B5EF4-FFF2-40B4-BE49-F238E27FC236}">
                <a16:creationId xmlns:a16="http://schemas.microsoft.com/office/drawing/2014/main" id="{CDE726BC-5BC1-4D10-B0AC-AB0EB3822CA3}"/>
              </a:ext>
            </a:extLst>
          </p:cNvPr>
          <p:cNvSpPr>
            <a:spLocks noGrp="1"/>
          </p:cNvSpPr>
          <p:nvPr>
            <p:ph idx="1"/>
          </p:nvPr>
        </p:nvSpPr>
        <p:spPr>
          <a:xfrm>
            <a:off x="677334" y="1314450"/>
            <a:ext cx="9095316" cy="5543550"/>
          </a:xfrm>
        </p:spPr>
        <p:txBody>
          <a:bodyPr>
            <a:normAutofit/>
          </a:bodyPr>
          <a:lstStyle/>
          <a:p>
            <a:r>
              <a:rPr lang="cs-CZ" b="1" dirty="0"/>
              <a:t>Infrastruktura pro dostupnost a rozvoj sociální služby:</a:t>
            </a:r>
          </a:p>
          <a:p>
            <a:r>
              <a:rPr lang="cs-CZ" dirty="0"/>
              <a:t>Podporován bude nákup, rekonstrukce, zařízení a vybavení a stavební úpravy, které vytvoří podmínky pro kvalitní poskytování sociálních služeb, obnovu a zkvalitnění materiálně technické základny stávajících služeb a sociální práce s cílovými skupinami. Sociální služby jsou definovány zákonem č. 108/2006 Sb., o sociálních službách ve znění pozdějších předpisů.</a:t>
            </a:r>
          </a:p>
          <a:p>
            <a:r>
              <a:rPr lang="pl-PL" b="1" dirty="0"/>
              <a:t>Projekty se zaměřují na podporu infrastruktury služeb:</a:t>
            </a:r>
          </a:p>
          <a:p>
            <a:pPr lvl="1"/>
            <a:r>
              <a:rPr lang="cs-CZ" dirty="0"/>
              <a:t>centra denních služeb, denní stacionáře, týdenní stacionáře, domovy pro osoby se zdravotním postižením, chráněné bydlení, azylové domy, domy na půl cesty, zařízení pro krizovou pomoc, nízkoprahová denní centra, nízkoprahová zařízení pro děti a mládež, noclehárny, terapeutické komunity, odborné sociální poradenství, sociálně terapeutické dílny, sociální rehabilitace, pracoviště rané péče, intervenční centra, zařízení následné péče, podpora samostatného bydlení, pečovatelská služba, osobní asistence, odlehčovací služby, sociálně aktivizační služby pro seniory a osoby se zdravotním postižením, sociálně aktivizační služby pro rodiny s dětmi, kontaktní centra, terénní programy, tísňová péče, průvodcovské a předčitatelské služby.</a:t>
            </a:r>
          </a:p>
          <a:p>
            <a:r>
              <a:rPr lang="cs-CZ" dirty="0"/>
              <a:t>Projekt musí být zaměřen na podporu infrastruktury minimálně jedné z výše uvedených sociálních služeb.</a:t>
            </a:r>
          </a:p>
        </p:txBody>
      </p:sp>
      <p:pic>
        <p:nvPicPr>
          <p:cNvPr id="4" name="Obrázek 3" descr="C:\Users\Veronika Hubová\AppData\Local\Microsoft\Windows\INetCache\Content.Word\IROP_CZ_RO_B_C RGB.JPG">
            <a:extLst>
              <a:ext uri="{FF2B5EF4-FFF2-40B4-BE49-F238E27FC236}">
                <a16:creationId xmlns:a16="http://schemas.microsoft.com/office/drawing/2014/main" id="{C75629F4-AEC3-481E-9118-84F0B8B16B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21020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75FE0-789E-42AB-B8B3-AC9F8D7B470E}"/>
              </a:ext>
            </a:extLst>
          </p:cNvPr>
          <p:cNvSpPr>
            <a:spLocks noGrp="1"/>
          </p:cNvSpPr>
          <p:nvPr>
            <p:ph type="title"/>
          </p:nvPr>
        </p:nvSpPr>
        <p:spPr>
          <a:xfrm>
            <a:off x="677334" y="609600"/>
            <a:ext cx="8596668" cy="719138"/>
          </a:xfrm>
        </p:spPr>
        <p:txBody>
          <a:bodyPr/>
          <a:lstStyle/>
          <a:p>
            <a:r>
              <a:rPr lang="cs-CZ" dirty="0"/>
              <a:t>Způsobilé výdaje:</a:t>
            </a:r>
          </a:p>
        </p:txBody>
      </p:sp>
      <p:sp>
        <p:nvSpPr>
          <p:cNvPr id="3" name="Zástupný symbol pro obsah 2">
            <a:extLst>
              <a:ext uri="{FF2B5EF4-FFF2-40B4-BE49-F238E27FC236}">
                <a16:creationId xmlns:a16="http://schemas.microsoft.com/office/drawing/2014/main" id="{D5ED7BF0-BCB3-482B-A013-436B16324811}"/>
              </a:ext>
            </a:extLst>
          </p:cNvPr>
          <p:cNvSpPr>
            <a:spLocks noGrp="1"/>
          </p:cNvSpPr>
          <p:nvPr>
            <p:ph idx="1"/>
          </p:nvPr>
        </p:nvSpPr>
        <p:spPr>
          <a:xfrm>
            <a:off x="677333" y="1514475"/>
            <a:ext cx="9066742" cy="5200650"/>
          </a:xfrm>
        </p:spPr>
        <p:txBody>
          <a:bodyPr>
            <a:normAutofit/>
          </a:bodyPr>
          <a:lstStyle/>
          <a:p>
            <a:r>
              <a:rPr lang="cs-CZ" sz="2000" dirty="0"/>
              <a:t>Na </a:t>
            </a:r>
            <a:r>
              <a:rPr lang="cs-CZ" sz="2000" b="1" dirty="0"/>
              <a:t>hlavní aktivity proje</a:t>
            </a:r>
            <a:r>
              <a:rPr lang="cs-CZ" sz="2000" dirty="0"/>
              <a:t>ktu musí být vynaloženo </a:t>
            </a:r>
            <a:r>
              <a:rPr lang="cs-CZ" sz="2000" b="1" dirty="0">
                <a:solidFill>
                  <a:srgbClr val="FF0000"/>
                </a:solidFill>
              </a:rPr>
              <a:t>minimálně 85 % celkových způsobilých výdajů </a:t>
            </a:r>
            <a:r>
              <a:rPr lang="cs-CZ" sz="2000" dirty="0"/>
              <a:t>projektu. </a:t>
            </a:r>
          </a:p>
          <a:p>
            <a:r>
              <a:rPr lang="cs-CZ" sz="2000" dirty="0"/>
              <a:t>A jsou to tyto výdaje:</a:t>
            </a:r>
          </a:p>
          <a:p>
            <a:pPr lvl="3"/>
            <a:r>
              <a:rPr lang="cs-CZ" sz="2000" dirty="0"/>
              <a:t>rekonstrukce a úpravy objektu, či zázemí pro poskytování sociální služby,</a:t>
            </a:r>
          </a:p>
          <a:p>
            <a:pPr lvl="3"/>
            <a:r>
              <a:rPr lang="cs-CZ" sz="2000" dirty="0"/>
              <a:t>nákup pozemků a staveb,</a:t>
            </a:r>
          </a:p>
          <a:p>
            <a:pPr lvl="3"/>
            <a:r>
              <a:rPr lang="cs-CZ" sz="2000" dirty="0"/>
              <a:t>pořízení vybavení,</a:t>
            </a:r>
          </a:p>
          <a:p>
            <a:pPr lvl="3"/>
            <a:r>
              <a:rPr lang="cs-CZ" sz="2000" dirty="0"/>
              <a:t>pořízení automobilu pro účely poskytování terénní nebo ambulantní sociální služby.</a:t>
            </a:r>
          </a:p>
        </p:txBody>
      </p:sp>
      <p:pic>
        <p:nvPicPr>
          <p:cNvPr id="4" name="Obrázek 3" descr="C:\Users\Veronika Hubová\AppData\Local\Microsoft\Windows\INetCache\Content.Word\IROP_CZ_RO_B_C RGB.JPG">
            <a:extLst>
              <a:ext uri="{FF2B5EF4-FFF2-40B4-BE49-F238E27FC236}">
                <a16:creationId xmlns:a16="http://schemas.microsoft.com/office/drawing/2014/main" id="{43E14A4C-6A35-48A1-84B9-BBA0184BDC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30847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75FE0-789E-42AB-B8B3-AC9F8D7B470E}"/>
              </a:ext>
            </a:extLst>
          </p:cNvPr>
          <p:cNvSpPr>
            <a:spLocks noGrp="1"/>
          </p:cNvSpPr>
          <p:nvPr>
            <p:ph type="title"/>
          </p:nvPr>
        </p:nvSpPr>
        <p:spPr>
          <a:xfrm>
            <a:off x="677334" y="609600"/>
            <a:ext cx="8596668" cy="719138"/>
          </a:xfrm>
        </p:spPr>
        <p:txBody>
          <a:bodyPr/>
          <a:lstStyle/>
          <a:p>
            <a:r>
              <a:rPr lang="cs-CZ" dirty="0"/>
              <a:t>Způsobilé výdaje:</a:t>
            </a:r>
          </a:p>
        </p:txBody>
      </p:sp>
      <p:sp>
        <p:nvSpPr>
          <p:cNvPr id="3" name="Zástupný symbol pro obsah 2">
            <a:extLst>
              <a:ext uri="{FF2B5EF4-FFF2-40B4-BE49-F238E27FC236}">
                <a16:creationId xmlns:a16="http://schemas.microsoft.com/office/drawing/2014/main" id="{D5ED7BF0-BCB3-482B-A013-436B16324811}"/>
              </a:ext>
            </a:extLst>
          </p:cNvPr>
          <p:cNvSpPr>
            <a:spLocks noGrp="1"/>
          </p:cNvSpPr>
          <p:nvPr>
            <p:ph idx="1"/>
          </p:nvPr>
        </p:nvSpPr>
        <p:spPr>
          <a:xfrm>
            <a:off x="542926" y="1328738"/>
            <a:ext cx="9029700" cy="5529261"/>
          </a:xfrm>
        </p:spPr>
        <p:txBody>
          <a:bodyPr>
            <a:noAutofit/>
          </a:bodyPr>
          <a:lstStyle/>
          <a:p>
            <a:r>
              <a:rPr lang="cs-CZ" sz="1600" dirty="0"/>
              <a:t>Na </a:t>
            </a:r>
            <a:r>
              <a:rPr lang="cs-CZ" sz="1600" b="1" dirty="0"/>
              <a:t>vedlejší aktivity projektu </a:t>
            </a:r>
            <a:r>
              <a:rPr lang="cs-CZ" sz="1600" dirty="0"/>
              <a:t>musí být vynaloženo </a:t>
            </a:r>
            <a:r>
              <a:rPr lang="cs-CZ" sz="1600" b="1" dirty="0">
                <a:solidFill>
                  <a:srgbClr val="FF0000"/>
                </a:solidFill>
              </a:rPr>
              <a:t>maximálně 15 % celkových způsobilých výdajů </a:t>
            </a:r>
            <a:r>
              <a:rPr lang="cs-CZ" sz="1600" dirty="0"/>
              <a:t>projektu. </a:t>
            </a:r>
          </a:p>
          <a:p>
            <a:r>
              <a:rPr lang="cs-CZ" sz="1600" dirty="0"/>
              <a:t>A jsou to tyto výdaje:</a:t>
            </a:r>
          </a:p>
          <a:p>
            <a:pPr lvl="3"/>
            <a:r>
              <a:rPr lang="cs-CZ" sz="1600" dirty="0"/>
              <a:t>demolice staveb na místě realizace projektu,</a:t>
            </a:r>
          </a:p>
          <a:p>
            <a:pPr lvl="3"/>
            <a:r>
              <a:rPr lang="cs-CZ" sz="1600" dirty="0"/>
              <a:t>zeleň v okolí budov a na budovách (zelené zdi a střechy, aleje, hřiště a parky),</a:t>
            </a:r>
          </a:p>
          <a:p>
            <a:pPr lvl="3"/>
            <a:r>
              <a:rPr lang="cs-CZ" sz="1600" dirty="0"/>
              <a:t>parkovací stání v rámci areálu nezbytné pro provoz zařízení,  příjezdové komunikace v areálu zařízení a nezbytné doprovodné vybavení, </a:t>
            </a:r>
          </a:p>
          <a:p>
            <a:pPr lvl="3"/>
            <a:r>
              <a:rPr lang="cs-CZ" sz="1600" dirty="0"/>
              <a:t>zabezpečení výstavby (technický dozor investora, BOZP, autorský dozor), </a:t>
            </a:r>
          </a:p>
          <a:p>
            <a:pPr lvl="3"/>
            <a:r>
              <a:rPr lang="cs-CZ" sz="1600" dirty="0"/>
              <a:t>projektová dokumentace stavby, EIA, </a:t>
            </a:r>
          </a:p>
          <a:p>
            <a:pPr lvl="3"/>
            <a:r>
              <a:rPr lang="cs-CZ" sz="1600" dirty="0"/>
              <a:t>studie proveditelnosti, </a:t>
            </a:r>
          </a:p>
          <a:p>
            <a:pPr lvl="3"/>
            <a:r>
              <a:rPr lang="cs-CZ" sz="1600" dirty="0"/>
              <a:t>zpracování zadávacích podmínek k zakázkám a organizace výběrových a zadávacích řízení, </a:t>
            </a:r>
          </a:p>
          <a:p>
            <a:pPr lvl="3"/>
            <a:r>
              <a:rPr lang="cs-CZ" sz="1600" dirty="0"/>
              <a:t>povinná publicita (dle kap. 13 Obecných pravidel), </a:t>
            </a:r>
          </a:p>
          <a:p>
            <a:pPr lvl="3"/>
            <a:r>
              <a:rPr lang="cs-CZ" sz="1600" dirty="0"/>
              <a:t>nákup služeb, které tvoří součást pořízení dlouhodobého hmotného a nehmotného majetku, nejsou-li tyto služby součástí pořizovací ceny vybavení (např. školení na ovládání pořízeného vybavení, není-li tato služba součástí pořizovací ceny vybavení).</a:t>
            </a:r>
          </a:p>
        </p:txBody>
      </p:sp>
      <p:pic>
        <p:nvPicPr>
          <p:cNvPr id="4" name="Obrázek 3" descr="C:\Users\Veronika Hubová\AppData\Local\Microsoft\Windows\INetCache\Content.Word\IROP_CZ_RO_B_C RGB.JPG">
            <a:extLst>
              <a:ext uri="{FF2B5EF4-FFF2-40B4-BE49-F238E27FC236}">
                <a16:creationId xmlns:a16="http://schemas.microsoft.com/office/drawing/2014/main" id="{4E09B9EB-C6E8-4E2A-9D7E-3E046546C2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422040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5C0CE-9F4B-437C-B01A-D4D9C24D9679}"/>
              </a:ext>
            </a:extLst>
          </p:cNvPr>
          <p:cNvSpPr>
            <a:spLocks noGrp="1"/>
          </p:cNvSpPr>
          <p:nvPr>
            <p:ph type="title"/>
          </p:nvPr>
        </p:nvSpPr>
        <p:spPr>
          <a:xfrm>
            <a:off x="677334" y="609600"/>
            <a:ext cx="8596668" cy="762000"/>
          </a:xfrm>
        </p:spPr>
        <p:txBody>
          <a:bodyPr/>
          <a:lstStyle/>
          <a:p>
            <a:r>
              <a:rPr lang="cs-CZ" dirty="0"/>
              <a:t>Povinné přílohy:</a:t>
            </a:r>
          </a:p>
        </p:txBody>
      </p:sp>
      <p:sp>
        <p:nvSpPr>
          <p:cNvPr id="3" name="Zástupný symbol pro obsah 2">
            <a:extLst>
              <a:ext uri="{FF2B5EF4-FFF2-40B4-BE49-F238E27FC236}">
                <a16:creationId xmlns:a16="http://schemas.microsoft.com/office/drawing/2014/main" id="{E6738438-4C58-4A7B-9A88-A97FCB1EE1C0}"/>
              </a:ext>
            </a:extLst>
          </p:cNvPr>
          <p:cNvSpPr>
            <a:spLocks noGrp="1"/>
          </p:cNvSpPr>
          <p:nvPr>
            <p:ph idx="1"/>
          </p:nvPr>
        </p:nvSpPr>
        <p:spPr>
          <a:xfrm>
            <a:off x="677334" y="1257300"/>
            <a:ext cx="10666941" cy="5772150"/>
          </a:xfrm>
        </p:spPr>
        <p:txBody>
          <a:bodyPr>
            <a:normAutofit fontScale="92500" lnSpcReduction="20000"/>
          </a:bodyPr>
          <a:lstStyle/>
          <a:p>
            <a:r>
              <a:rPr lang="cs-CZ" dirty="0"/>
              <a:t>1 - Plná moc</a:t>
            </a:r>
          </a:p>
          <a:p>
            <a:r>
              <a:rPr lang="cs-CZ" dirty="0"/>
              <a:t>2 - Zadávací a výběrové řízení</a:t>
            </a:r>
          </a:p>
          <a:p>
            <a:r>
              <a:rPr lang="cs-CZ" dirty="0"/>
              <a:t>3 - Doklady o právní subjektivitě žadatele</a:t>
            </a:r>
          </a:p>
          <a:p>
            <a:r>
              <a:rPr lang="cs-CZ" dirty="0"/>
              <a:t>4 - Výpis z rejstříku trestů statutárního zástupce – příloha zrušena</a:t>
            </a:r>
          </a:p>
          <a:p>
            <a:r>
              <a:rPr lang="cs-CZ" dirty="0"/>
              <a:t>5 - Studie proveditelnosti</a:t>
            </a:r>
          </a:p>
          <a:p>
            <a:r>
              <a:rPr lang="cs-CZ" dirty="0"/>
              <a:t>6 - Doklad o prokázání právních vztahů k majetku, který je předmětem projektu</a:t>
            </a:r>
          </a:p>
          <a:p>
            <a:r>
              <a:rPr lang="cs-CZ" dirty="0"/>
              <a:t>7 - Žádost o stavební povolení nebo ohlášení, případně stavební povolení nebo souhlas s provedením ohlášeného stavebního záměru nebo veřejnoprávní smlouva nahrazující stavební povolení</a:t>
            </a:r>
          </a:p>
          <a:p>
            <a:r>
              <a:rPr lang="cs-CZ" dirty="0"/>
              <a:t>8 - Projektová dokumentace pro vydání stavebního povolení nebo pro ohlášení stavby</a:t>
            </a:r>
          </a:p>
          <a:p>
            <a:r>
              <a:rPr lang="cs-CZ" dirty="0"/>
              <a:t>9 - Položkový rozpočet stavby</a:t>
            </a:r>
          </a:p>
          <a:p>
            <a:r>
              <a:rPr lang="cs-CZ" dirty="0"/>
              <a:t>10 - Čestné prohlášení o skutečném majiteli</a:t>
            </a:r>
          </a:p>
          <a:p>
            <a:r>
              <a:rPr lang="cs-CZ" dirty="0"/>
              <a:t>11 - Územní rozhodnutí nebo územní souhlas nebo veřejnoprávní smlouva nahrazující územní řízení</a:t>
            </a:r>
          </a:p>
          <a:p>
            <a:r>
              <a:rPr lang="cs-CZ" dirty="0"/>
              <a:t>12 - Souhlasné stanovisko subjektu, který vydal strategický plán sociálního začleňování, komunitní plán sociálních služeb nebo střednědobý plán rozvoje sociálních služeb kraje</a:t>
            </a:r>
          </a:p>
          <a:p>
            <a:r>
              <a:rPr lang="cs-CZ" dirty="0"/>
              <a:t>13 - Pověřovací akt, popř. vyjádření objednatele služeb o úmyslu poskytovatele služeb pověřit výkonem služby obecného hospodářského zájmu v souladu s Rozhodnutím Komise 2012/21/EU</a:t>
            </a:r>
          </a:p>
          <a:p>
            <a:r>
              <a:rPr lang="cs-CZ" dirty="0">
                <a:solidFill>
                  <a:srgbClr val="FF0000"/>
                </a:solidFill>
              </a:rPr>
              <a:t>14 - Výpis z Registru poskytovatelů sociálních služeb (příloha požadovaná MAS)</a:t>
            </a:r>
          </a:p>
          <a:p>
            <a:r>
              <a:rPr lang="cs-CZ" dirty="0">
                <a:solidFill>
                  <a:srgbClr val="FF0000"/>
                </a:solidFill>
              </a:rPr>
              <a:t>15 - Dohoda o vzájemné spolupráci (příloha požadovaná MAS)</a:t>
            </a:r>
          </a:p>
          <a:p>
            <a:endParaRPr lang="cs-CZ" dirty="0">
              <a:solidFill>
                <a:srgbClr val="FF0000"/>
              </a:solidFill>
            </a:endParaRPr>
          </a:p>
        </p:txBody>
      </p:sp>
      <p:pic>
        <p:nvPicPr>
          <p:cNvPr id="4" name="Obrázek 3" descr="C:\Users\Veronika Hubová\AppData\Local\Microsoft\Windows\INetCache\Content.Word\IROP_CZ_RO_B_C RGB.JPG">
            <a:extLst>
              <a:ext uri="{FF2B5EF4-FFF2-40B4-BE49-F238E27FC236}">
                <a16:creationId xmlns:a16="http://schemas.microsoft.com/office/drawing/2014/main" id="{C7AB993E-A0ED-4075-BD87-5F2B59BCE8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40519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03B39-E45C-4791-BE25-C08F85CD478F}"/>
              </a:ext>
            </a:extLst>
          </p:cNvPr>
          <p:cNvSpPr>
            <a:spLocks noGrp="1"/>
          </p:cNvSpPr>
          <p:nvPr>
            <p:ph type="title"/>
          </p:nvPr>
        </p:nvSpPr>
        <p:spPr>
          <a:xfrm>
            <a:off x="559293" y="306279"/>
            <a:ext cx="8688076" cy="878890"/>
          </a:xfrm>
        </p:spPr>
        <p:txBody>
          <a:bodyPr>
            <a:normAutofit fontScale="90000"/>
          </a:bodyPr>
          <a:lstStyle/>
          <a:p>
            <a:r>
              <a:rPr lang="cs-CZ" dirty="0"/>
              <a:t>Indikátory: </a:t>
            </a:r>
            <a:br>
              <a:rPr lang="cs-CZ" dirty="0"/>
            </a:br>
            <a:r>
              <a:rPr lang="cs-CZ" sz="1300" dirty="0">
                <a:solidFill>
                  <a:schemeClr val="tx1"/>
                </a:solidFill>
              </a:rPr>
              <a:t>Podrobné informace k jednotlivým indikátorům a závazná pravidla jejich vykazování a výpočtu obsahují metodické listy indikátorů v příloze č. 3 Specifických Pravidel.</a:t>
            </a:r>
            <a:br>
              <a:rPr lang="cs-CZ" sz="1300" b="1" dirty="0">
                <a:solidFill>
                  <a:schemeClr val="tx1"/>
                </a:solidFill>
              </a:rPr>
            </a:br>
            <a:endParaRPr lang="cs-CZ" sz="1300" dirty="0">
              <a:solidFill>
                <a:schemeClr val="tx1"/>
              </a:solidFill>
            </a:endParaRPr>
          </a:p>
        </p:txBody>
      </p:sp>
      <p:sp>
        <p:nvSpPr>
          <p:cNvPr id="3" name="Zástupný symbol pro obsah 2">
            <a:extLst>
              <a:ext uri="{FF2B5EF4-FFF2-40B4-BE49-F238E27FC236}">
                <a16:creationId xmlns:a16="http://schemas.microsoft.com/office/drawing/2014/main" id="{5361E834-89B7-4A91-A734-6C3DD72C8207}"/>
              </a:ext>
            </a:extLst>
          </p:cNvPr>
          <p:cNvSpPr>
            <a:spLocks noGrp="1"/>
          </p:cNvSpPr>
          <p:nvPr>
            <p:ph idx="1"/>
          </p:nvPr>
        </p:nvSpPr>
        <p:spPr>
          <a:xfrm>
            <a:off x="79900" y="1216241"/>
            <a:ext cx="10440139" cy="5441734"/>
          </a:xfrm>
        </p:spPr>
        <p:txBody>
          <a:bodyPr>
            <a:noAutofit/>
          </a:bodyPr>
          <a:lstStyle/>
          <a:p>
            <a:pPr marL="0" indent="0">
              <a:buNone/>
            </a:pPr>
            <a:r>
              <a:rPr lang="cs-CZ" sz="1600" b="1" u="sng" dirty="0"/>
              <a:t>Indikátor výsledku:</a:t>
            </a:r>
          </a:p>
          <a:p>
            <a:r>
              <a:rPr lang="cs-CZ" sz="1600" b="1" dirty="0">
                <a:solidFill>
                  <a:srgbClr val="FF0000"/>
                </a:solidFill>
              </a:rPr>
              <a:t>6 75 10 Kapacita služeb a sociální péče</a:t>
            </a:r>
          </a:p>
          <a:p>
            <a:pPr lvl="1"/>
            <a:r>
              <a:rPr lang="cs-CZ" dirty="0"/>
              <a:t>Povinný pro všechny projekty. Žadatel uvede </a:t>
            </a:r>
            <a:r>
              <a:rPr lang="cs-CZ" b="1" dirty="0"/>
              <a:t>výchozí hodnotu indikátoru</a:t>
            </a:r>
            <a:r>
              <a:rPr lang="cs-CZ" dirty="0"/>
              <a:t>(určená žadatelem – max. počet klientů, který je v jeden okamžik možné poskytnout jednu službu) a </a:t>
            </a:r>
            <a:r>
              <a:rPr lang="cs-CZ" b="1" dirty="0"/>
              <a:t>cílovou hodnotu indikátoru</a:t>
            </a:r>
            <a:r>
              <a:rPr lang="cs-CZ" dirty="0"/>
              <a:t> (plánovaná kapacita služeb a sociální práce).</a:t>
            </a:r>
          </a:p>
          <a:p>
            <a:pPr lvl="1"/>
            <a:r>
              <a:rPr lang="cs-CZ" dirty="0"/>
              <a:t>Měrná jednotka: </a:t>
            </a:r>
            <a:r>
              <a:rPr lang="cs-CZ" b="1" dirty="0"/>
              <a:t>Klienti </a:t>
            </a:r>
            <a:r>
              <a:rPr lang="cs-CZ" dirty="0"/>
              <a:t>(maximální okamžitá kapacita), Tolerance:+-10% z absolutní hodnoty rozdílu mezi výchozí a cílovou hodnotou</a:t>
            </a:r>
          </a:p>
          <a:p>
            <a:pPr marL="0" indent="0">
              <a:buNone/>
            </a:pPr>
            <a:r>
              <a:rPr lang="cs-CZ" sz="1600" b="1" u="sng" dirty="0"/>
              <a:t>Indikátory výstupu:</a:t>
            </a:r>
          </a:p>
          <a:p>
            <a:r>
              <a:rPr lang="cs-CZ" sz="1600" b="1" dirty="0">
                <a:solidFill>
                  <a:srgbClr val="FF0000"/>
                </a:solidFill>
              </a:rPr>
              <a:t>5 54 01 Počet podpořených zázemí pro služby a sociální péči</a:t>
            </a:r>
          </a:p>
          <a:p>
            <a:pPr lvl="1"/>
            <a:r>
              <a:rPr lang="cs-CZ" dirty="0"/>
              <a:t>Povinný pro všechny projekty. Žadatel uvede </a:t>
            </a:r>
            <a:r>
              <a:rPr lang="cs-CZ" b="1" dirty="0"/>
              <a:t>cílovou hodnotu indikátoru </a:t>
            </a:r>
            <a:r>
              <a:rPr lang="cs-CZ" dirty="0"/>
              <a:t>(počet jednotlivých zázemí určených pro jednotlivé služby či aktivity, které jsou funkčně oddělena), pozn. terénní forma + ambulantní forma = 2. </a:t>
            </a:r>
            <a:r>
              <a:rPr lang="cs-CZ" b="1" dirty="0"/>
              <a:t>Výchozí hodnota indikátoru </a:t>
            </a:r>
            <a:r>
              <a:rPr lang="cs-CZ" dirty="0"/>
              <a:t>je automaticky vyplněna na hodnotu 0.</a:t>
            </a:r>
          </a:p>
          <a:p>
            <a:pPr lvl="1"/>
            <a:r>
              <a:rPr lang="cs-CZ" dirty="0"/>
              <a:t>Měrná jednotka: </a:t>
            </a:r>
            <a:r>
              <a:rPr lang="cs-CZ" b="1" dirty="0"/>
              <a:t>Zázemí, </a:t>
            </a:r>
            <a:r>
              <a:rPr lang="cs-CZ" dirty="0"/>
              <a:t>Tolerance: žádná</a:t>
            </a:r>
            <a:endParaRPr lang="cs-CZ" b="1" dirty="0"/>
          </a:p>
          <a:p>
            <a:r>
              <a:rPr lang="cs-CZ" sz="1600" b="1" dirty="0">
                <a:solidFill>
                  <a:srgbClr val="FF0000"/>
                </a:solidFill>
              </a:rPr>
              <a:t>5 54 02 Počet poskytovaných druhů sociálních služeb</a:t>
            </a:r>
          </a:p>
          <a:p>
            <a:pPr lvl="1"/>
            <a:r>
              <a:rPr lang="cs-CZ" dirty="0"/>
              <a:t>Povinný pro všechny projekty. Žadatel uvede </a:t>
            </a:r>
            <a:r>
              <a:rPr lang="cs-CZ" b="1" dirty="0"/>
              <a:t>cílovou hodnotu indikátoru </a:t>
            </a:r>
            <a:r>
              <a:rPr lang="cs-CZ" dirty="0"/>
              <a:t>(počet druhů sociálních služeb, které jsou či budou po ukončení projektu zaregistrovány a definovány podle zákona č. 108/2006 Sb., o sociálních službách, podpořených z projektu), pozn. </a:t>
            </a:r>
            <a:r>
              <a:rPr lang="cs-CZ" dirty="0">
                <a:solidFill>
                  <a:srgbClr val="FF0000"/>
                </a:solidFill>
              </a:rPr>
              <a:t>doporučené nastavení je datum ukončení realizace projektu + 6 měsíců</a:t>
            </a:r>
            <a:r>
              <a:rPr lang="cs-CZ" dirty="0"/>
              <a:t>. </a:t>
            </a:r>
            <a:r>
              <a:rPr lang="cs-CZ" b="1" dirty="0"/>
              <a:t>Výchozí hodnota indikátoru </a:t>
            </a:r>
            <a:r>
              <a:rPr lang="cs-CZ" dirty="0"/>
              <a:t>je automaticky vyplněna na hodnotu 0.</a:t>
            </a:r>
          </a:p>
          <a:p>
            <a:pPr lvl="1"/>
            <a:r>
              <a:rPr lang="cs-CZ" dirty="0"/>
              <a:t>Měrná jednotka: </a:t>
            </a:r>
            <a:r>
              <a:rPr lang="cs-CZ" b="1" dirty="0"/>
              <a:t>Služby, </a:t>
            </a:r>
            <a:r>
              <a:rPr lang="cs-CZ" dirty="0"/>
              <a:t>Tolerance: žádná</a:t>
            </a:r>
          </a:p>
        </p:txBody>
      </p:sp>
      <p:pic>
        <p:nvPicPr>
          <p:cNvPr id="4" name="Obrázek 3" descr="C:\Users\Veronika Hubová\AppData\Local\Microsoft\Windows\INetCache\Content.Word\IROP_CZ_RO_B_C RGB.JPG">
            <a:extLst>
              <a:ext uri="{FF2B5EF4-FFF2-40B4-BE49-F238E27FC236}">
                <a16:creationId xmlns:a16="http://schemas.microsoft.com/office/drawing/2014/main" id="{71948670-1F0D-4D6B-B238-B25147A96F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17420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5C581B-909A-461B-AFAF-83398288DC79}"/>
              </a:ext>
            </a:extLst>
          </p:cNvPr>
          <p:cNvSpPr>
            <a:spLocks noGrp="1"/>
          </p:cNvSpPr>
          <p:nvPr>
            <p:ph type="title"/>
          </p:nvPr>
        </p:nvSpPr>
        <p:spPr>
          <a:xfrm>
            <a:off x="677334" y="609600"/>
            <a:ext cx="8596668" cy="719138"/>
          </a:xfrm>
        </p:spPr>
        <p:txBody>
          <a:bodyPr/>
          <a:lstStyle/>
          <a:p>
            <a:r>
              <a:rPr lang="cs-CZ" dirty="0"/>
              <a:t>Příjmy projektu:</a:t>
            </a:r>
          </a:p>
        </p:txBody>
      </p:sp>
      <p:sp>
        <p:nvSpPr>
          <p:cNvPr id="3" name="Zástupný symbol pro obsah 2">
            <a:extLst>
              <a:ext uri="{FF2B5EF4-FFF2-40B4-BE49-F238E27FC236}">
                <a16:creationId xmlns:a16="http://schemas.microsoft.com/office/drawing/2014/main" id="{D3BD3276-13C5-48DB-8D1A-042423C38EDB}"/>
              </a:ext>
            </a:extLst>
          </p:cNvPr>
          <p:cNvSpPr>
            <a:spLocks noGrp="1"/>
          </p:cNvSpPr>
          <p:nvPr>
            <p:ph idx="1"/>
          </p:nvPr>
        </p:nvSpPr>
        <p:spPr>
          <a:xfrm>
            <a:off x="677334" y="1328739"/>
            <a:ext cx="8123766" cy="4657723"/>
          </a:xfrm>
        </p:spPr>
        <p:txBody>
          <a:bodyPr>
            <a:normAutofit/>
          </a:bodyPr>
          <a:lstStyle/>
          <a:p>
            <a:r>
              <a:rPr lang="cs-CZ" sz="2000" b="1" dirty="0"/>
              <a:t>Specifická pravidla výzvy </a:t>
            </a:r>
            <a:r>
              <a:rPr lang="sv-SE" sz="2000" b="1" dirty="0"/>
              <a:t>kapitola 3.2.8</a:t>
            </a:r>
            <a:r>
              <a:rPr lang="cs-CZ" sz="2000" b="1" dirty="0"/>
              <a:t>:</a:t>
            </a:r>
          </a:p>
          <a:p>
            <a:pPr lvl="1"/>
            <a:r>
              <a:rPr lang="cs-CZ" sz="2400" b="0" i="0" u="none" strike="noStrike" baseline="0" dirty="0">
                <a:solidFill>
                  <a:srgbClr val="FF0000"/>
                </a:solidFill>
                <a:latin typeface="Cambria" panose="02040503050406030204" pitchFamily="18" charset="0"/>
              </a:rPr>
              <a:t>Projekty, které mohou být podpořeny v této výzvě, podléhají pravidlům veřejné podpory a jsou vyloučeny z aplikace ustanovení čl. 61 a čl. 65 nařízení Evropského parlamentu a Rady (EU) č. 1303/2013 ze dne 17. prosince 2013 (tzv. Obecné nařízení) týkajících se zohlednění příjmů.</a:t>
            </a:r>
            <a:endParaRPr lang="cs-CZ" sz="2400" dirty="0">
              <a:solidFill>
                <a:srgbClr val="FF0000"/>
              </a:solidFill>
            </a:endParaRPr>
          </a:p>
        </p:txBody>
      </p:sp>
      <p:pic>
        <p:nvPicPr>
          <p:cNvPr id="4" name="Obrázek 3" descr="C:\Users\Veronika Hubová\AppData\Local\Microsoft\Windows\INetCache\Content.Word\IROP_CZ_RO_B_C RGB.JPG">
            <a:extLst>
              <a:ext uri="{FF2B5EF4-FFF2-40B4-BE49-F238E27FC236}">
                <a16:creationId xmlns:a16="http://schemas.microsoft.com/office/drawing/2014/main" id="{A58B2731-8991-4B21-A951-2BAF5A69283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29284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DCEE3-F74E-4805-9C84-2087133D0DA2}"/>
              </a:ext>
            </a:extLst>
          </p:cNvPr>
          <p:cNvSpPr>
            <a:spLocks noGrp="1"/>
          </p:cNvSpPr>
          <p:nvPr>
            <p:ph type="title"/>
          </p:nvPr>
        </p:nvSpPr>
        <p:spPr/>
        <p:txBody>
          <a:bodyPr/>
          <a:lstStyle/>
          <a:p>
            <a:r>
              <a:rPr lang="cs-CZ" dirty="0"/>
              <a:t>Veřejná podpora:</a:t>
            </a:r>
          </a:p>
        </p:txBody>
      </p:sp>
      <p:sp>
        <p:nvSpPr>
          <p:cNvPr id="3" name="Zástupný symbol pro obsah 2">
            <a:extLst>
              <a:ext uri="{FF2B5EF4-FFF2-40B4-BE49-F238E27FC236}">
                <a16:creationId xmlns:a16="http://schemas.microsoft.com/office/drawing/2014/main" id="{5843A0E4-4CD7-4EA3-B35A-9AD7FFFBBCCF}"/>
              </a:ext>
            </a:extLst>
          </p:cNvPr>
          <p:cNvSpPr>
            <a:spLocks noGrp="1"/>
          </p:cNvSpPr>
          <p:nvPr>
            <p:ph idx="1"/>
          </p:nvPr>
        </p:nvSpPr>
        <p:spPr>
          <a:xfrm>
            <a:off x="677334" y="1428751"/>
            <a:ext cx="8596668" cy="4819650"/>
          </a:xfrm>
        </p:spPr>
        <p:txBody>
          <a:bodyPr>
            <a:normAutofit lnSpcReduction="10000"/>
          </a:bodyPr>
          <a:lstStyle/>
          <a:p>
            <a:r>
              <a:rPr lang="cs-CZ" sz="2000" b="1" dirty="0"/>
              <a:t>Specifická pravidla výzvy </a:t>
            </a:r>
            <a:r>
              <a:rPr lang="sv-SE" sz="2000" b="1" dirty="0"/>
              <a:t>kapitola 3.2.</a:t>
            </a:r>
            <a:r>
              <a:rPr lang="cs-CZ" sz="2000" b="1" dirty="0"/>
              <a:t>9:</a:t>
            </a:r>
          </a:p>
          <a:p>
            <a:r>
              <a:rPr lang="cs-CZ" sz="2000" b="0" i="0" u="none" strike="noStrike" baseline="0" dirty="0">
                <a:solidFill>
                  <a:srgbClr val="000000"/>
                </a:solidFill>
                <a:latin typeface="Cambria" panose="02040503050406030204" pitchFamily="18" charset="0"/>
              </a:rPr>
              <a:t>Poskytnutá podpora navazuje na podmínky rozhodnutí Komise ze dne 20. prosince 2011 o použití čl. 106 odst. 2 Smlouvy o fungování Evropské unie na státní podporu ve formě vyrovnávací platby za závazek veřejné služby udělené určitým podnikům pověřeným poskytováním služeb obecného hospodářského zájmu (2012/21/EU), dále jen </a:t>
            </a:r>
            <a:r>
              <a:rPr lang="cs-CZ" sz="2000" b="0" i="1" u="none" strike="noStrike" baseline="0" dirty="0">
                <a:solidFill>
                  <a:srgbClr val="000000"/>
                </a:solidFill>
                <a:latin typeface="Cambria" panose="02040503050406030204" pitchFamily="18" charset="0"/>
              </a:rPr>
              <a:t>rozhodnutí Komise 2012/21/EU</a:t>
            </a:r>
            <a:r>
              <a:rPr lang="cs-CZ" sz="2000" b="0" i="0" u="none" strike="noStrike" baseline="0" dirty="0">
                <a:solidFill>
                  <a:srgbClr val="000000"/>
                </a:solidFill>
                <a:latin typeface="Cambria" panose="02040503050406030204" pitchFamily="18" charset="0"/>
              </a:rPr>
              <a:t>.</a:t>
            </a:r>
          </a:p>
          <a:p>
            <a:endParaRPr lang="cs-CZ" sz="2000" dirty="0"/>
          </a:p>
          <a:p>
            <a:r>
              <a:rPr lang="cs-CZ" sz="2000" u="sng" dirty="0">
                <a:solidFill>
                  <a:srgbClr val="FF0000"/>
                </a:solidFill>
              </a:rPr>
              <a:t>Při vyplňování v systému:</a:t>
            </a:r>
          </a:p>
          <a:p>
            <a:r>
              <a:rPr lang="cs-CZ" dirty="0">
                <a:solidFill>
                  <a:srgbClr val="FF0000"/>
                </a:solidFill>
              </a:rPr>
              <a:t>Je nezbytné postupovat v souladu s přílohou č. 1 Specifických pravidel pro žadatele a příjemce (Postup pro podání žádosti o podporu v MS2014+), kap. 3.19 „Záložka veřejná podpora“ a doplnit režim podpory dle pokynů v uvedené metodice. </a:t>
            </a:r>
            <a:endParaRPr lang="cs-CZ" sz="2000" dirty="0">
              <a:solidFill>
                <a:srgbClr val="FF0000"/>
              </a:solidFill>
            </a:endParaRPr>
          </a:p>
          <a:p>
            <a:r>
              <a:rPr lang="pt-BR" dirty="0">
                <a:solidFill>
                  <a:srgbClr val="FF0000"/>
                </a:solidFill>
              </a:rPr>
              <a:t>Na záložce „Veřejná podpora“ </a:t>
            </a:r>
            <a:r>
              <a:rPr lang="cs-CZ" dirty="0">
                <a:solidFill>
                  <a:srgbClr val="FF0000"/>
                </a:solidFill>
              </a:rPr>
              <a:t>vybrat </a:t>
            </a:r>
            <a:r>
              <a:rPr lang="pt-BR" dirty="0">
                <a:solidFill>
                  <a:srgbClr val="FF0000"/>
                </a:solidFill>
              </a:rPr>
              <a:t>hodnot</a:t>
            </a:r>
            <a:r>
              <a:rPr lang="cs-CZ" dirty="0">
                <a:solidFill>
                  <a:srgbClr val="FF0000"/>
                </a:solidFill>
              </a:rPr>
              <a:t>u</a:t>
            </a:r>
            <a:r>
              <a:rPr lang="pt-BR" dirty="0">
                <a:solidFill>
                  <a:srgbClr val="FF0000"/>
                </a:solidFill>
              </a:rPr>
              <a:t> „Rozhodnutí Komise o SOHZ (2012/21/EU)“.</a:t>
            </a:r>
            <a:endParaRPr lang="cs-CZ" sz="2000" dirty="0">
              <a:solidFill>
                <a:srgbClr val="FF0000"/>
              </a:solidFill>
            </a:endParaRPr>
          </a:p>
        </p:txBody>
      </p:sp>
      <p:pic>
        <p:nvPicPr>
          <p:cNvPr id="4" name="Obrázek 3" descr="C:\Users\Veronika Hubová\AppData\Local\Microsoft\Windows\INetCache\Content.Word\IROP_CZ_RO_B_C RGB.JPG">
            <a:extLst>
              <a:ext uri="{FF2B5EF4-FFF2-40B4-BE49-F238E27FC236}">
                <a16:creationId xmlns:a16="http://schemas.microsoft.com/office/drawing/2014/main" id="{753ED226-C5CB-426E-8F26-96F63AFB5D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32543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696C7C-EC18-4C3B-BE26-7BEE618F86DC}"/>
              </a:ext>
            </a:extLst>
          </p:cNvPr>
          <p:cNvSpPr>
            <a:spLocks noGrp="1"/>
          </p:cNvSpPr>
          <p:nvPr>
            <p:ph type="title"/>
          </p:nvPr>
        </p:nvSpPr>
        <p:spPr>
          <a:xfrm>
            <a:off x="677334" y="609600"/>
            <a:ext cx="8596668" cy="819150"/>
          </a:xfrm>
        </p:spPr>
        <p:txBody>
          <a:bodyPr/>
          <a:lstStyle/>
          <a:p>
            <a:r>
              <a:rPr lang="cs-CZ" dirty="0"/>
              <a:t>Program semináře:</a:t>
            </a:r>
          </a:p>
        </p:txBody>
      </p:sp>
      <p:sp>
        <p:nvSpPr>
          <p:cNvPr id="3" name="Zástupný symbol pro obsah 2">
            <a:extLst>
              <a:ext uri="{FF2B5EF4-FFF2-40B4-BE49-F238E27FC236}">
                <a16:creationId xmlns:a16="http://schemas.microsoft.com/office/drawing/2014/main" id="{31CC6888-F806-450A-B88D-11BFA6532155}"/>
              </a:ext>
            </a:extLst>
          </p:cNvPr>
          <p:cNvSpPr>
            <a:spLocks noGrp="1"/>
          </p:cNvSpPr>
          <p:nvPr>
            <p:ph idx="1"/>
          </p:nvPr>
        </p:nvSpPr>
        <p:spPr>
          <a:xfrm>
            <a:off x="677334" y="1643063"/>
            <a:ext cx="8596668" cy="4398299"/>
          </a:xfrm>
        </p:spPr>
        <p:txBody>
          <a:bodyPr>
            <a:normAutofit/>
          </a:bodyPr>
          <a:lstStyle/>
          <a:p>
            <a:pPr lvl="0"/>
            <a:r>
              <a:rPr lang="cs-CZ" sz="2400" b="1" dirty="0">
                <a:solidFill>
                  <a:srgbClr val="0070C0"/>
                </a:solidFill>
              </a:rPr>
              <a:t>Představení 15. výzvy IROP – „Sociální služby – IROP“:</a:t>
            </a:r>
            <a:endParaRPr lang="cs-CZ" sz="2400" dirty="0">
              <a:solidFill>
                <a:srgbClr val="0070C0"/>
              </a:solidFill>
            </a:endParaRPr>
          </a:p>
          <a:p>
            <a:pPr lvl="0"/>
            <a:r>
              <a:rPr lang="cs-CZ" sz="2400" b="1" dirty="0">
                <a:solidFill>
                  <a:srgbClr val="0070C0"/>
                </a:solidFill>
              </a:rPr>
              <a:t>Oprávnění žadatelé, věcné zaměření výzvy, povinné přílohy, způsobilost výdajů atd.</a:t>
            </a:r>
            <a:endParaRPr lang="cs-CZ" sz="2400" dirty="0">
              <a:solidFill>
                <a:srgbClr val="0070C0"/>
              </a:solidFill>
            </a:endParaRPr>
          </a:p>
          <a:p>
            <a:pPr lvl="0"/>
            <a:r>
              <a:rPr lang="cs-CZ" sz="2400" b="1" dirty="0">
                <a:solidFill>
                  <a:srgbClr val="0070C0"/>
                </a:solidFill>
              </a:rPr>
              <a:t>Proces hodnocení a výběr projektů (kritéria formálních náležitostí a přijatelnosti, kritéria věcného hodnocení)</a:t>
            </a:r>
            <a:endParaRPr lang="cs-CZ" sz="2400" dirty="0">
              <a:solidFill>
                <a:srgbClr val="0070C0"/>
              </a:solidFill>
            </a:endParaRPr>
          </a:p>
          <a:p>
            <a:pPr lvl="0"/>
            <a:r>
              <a:rPr lang="cs-CZ" sz="2400" b="1" dirty="0">
                <a:solidFill>
                  <a:srgbClr val="0070C0"/>
                </a:solidFill>
              </a:rPr>
              <a:t>Pravidla pro zadávání veřejných zakázek</a:t>
            </a:r>
            <a:endParaRPr lang="cs-CZ" sz="2400" dirty="0">
              <a:solidFill>
                <a:srgbClr val="0070C0"/>
              </a:solidFill>
            </a:endParaRPr>
          </a:p>
          <a:p>
            <a:pPr lvl="0"/>
            <a:r>
              <a:rPr lang="cs-CZ" sz="2400" b="1" dirty="0">
                <a:solidFill>
                  <a:srgbClr val="0070C0"/>
                </a:solidFill>
              </a:rPr>
              <a:t>Postu při zadávání žádosti o podporu v systému MS2014+</a:t>
            </a:r>
            <a:endParaRPr lang="cs-CZ" sz="2400" dirty="0">
              <a:solidFill>
                <a:srgbClr val="0070C0"/>
              </a:solidFill>
            </a:endParaRPr>
          </a:p>
          <a:p>
            <a:pPr lvl="0"/>
            <a:r>
              <a:rPr lang="cs-CZ" sz="2400" b="1" dirty="0">
                <a:solidFill>
                  <a:srgbClr val="0070C0"/>
                </a:solidFill>
              </a:rPr>
              <a:t>Dotazy, diskuse a závěr</a:t>
            </a:r>
            <a:endParaRPr lang="cs-CZ" sz="2400" dirty="0">
              <a:solidFill>
                <a:srgbClr val="0070C0"/>
              </a:solidFill>
            </a:endParaRPr>
          </a:p>
          <a:p>
            <a:endParaRPr lang="cs-CZ" dirty="0"/>
          </a:p>
        </p:txBody>
      </p:sp>
      <p:pic>
        <p:nvPicPr>
          <p:cNvPr id="5" name="Obrázek 4" descr="C:\Users\Veronika Hubová\AppData\Local\Microsoft\Windows\INetCache\Content.Word\IROP_CZ_RO_B_C RGB.JPG">
            <a:extLst>
              <a:ext uri="{FF2B5EF4-FFF2-40B4-BE49-F238E27FC236}">
                <a16:creationId xmlns:a16="http://schemas.microsoft.com/office/drawing/2014/main" id="{F2742947-2F51-46F8-854D-22BF1ABF9D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83846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616FC-3F2C-4D4F-BBEE-C4C86378BC0F}"/>
              </a:ext>
            </a:extLst>
          </p:cNvPr>
          <p:cNvSpPr>
            <a:spLocks noGrp="1"/>
          </p:cNvSpPr>
          <p:nvPr>
            <p:ph type="title"/>
          </p:nvPr>
        </p:nvSpPr>
        <p:spPr>
          <a:xfrm>
            <a:off x="677334" y="609600"/>
            <a:ext cx="8596668" cy="719138"/>
          </a:xfrm>
        </p:spPr>
        <p:txBody>
          <a:bodyPr/>
          <a:lstStyle/>
          <a:p>
            <a:r>
              <a:rPr lang="cs-CZ" dirty="0"/>
              <a:t>Udržitelnost projektu:</a:t>
            </a:r>
          </a:p>
        </p:txBody>
      </p:sp>
      <p:sp>
        <p:nvSpPr>
          <p:cNvPr id="3" name="Zástupný symbol pro obsah 2">
            <a:extLst>
              <a:ext uri="{FF2B5EF4-FFF2-40B4-BE49-F238E27FC236}">
                <a16:creationId xmlns:a16="http://schemas.microsoft.com/office/drawing/2014/main" id="{75FBF825-54DB-43C1-A9BC-5A994ADCCEF9}"/>
              </a:ext>
            </a:extLst>
          </p:cNvPr>
          <p:cNvSpPr>
            <a:spLocks noGrp="1"/>
          </p:cNvSpPr>
          <p:nvPr>
            <p:ph idx="1"/>
          </p:nvPr>
        </p:nvSpPr>
        <p:spPr>
          <a:xfrm>
            <a:off x="677334" y="1443037"/>
            <a:ext cx="8596668" cy="4598325"/>
          </a:xfrm>
        </p:spPr>
        <p:txBody>
          <a:bodyPr>
            <a:normAutofit/>
          </a:bodyPr>
          <a:lstStyle/>
          <a:p>
            <a:r>
              <a:rPr lang="cs-CZ" sz="2000" dirty="0"/>
              <a:t>Pořízené vybavení musí sloužit k realizaci projektu s přímou vazbou na poskytování daných služeb. Pořízený majetek podléhá kontrole a při nákupu vybavení včetně drobného vybavení, důrazně upozorňujeme žadatele/příjemce, že je potřeba udržet výstupy z projektu po celou dobu udržitelnosti (tj. </a:t>
            </a:r>
            <a:r>
              <a:rPr lang="cs-CZ" sz="2000" dirty="0">
                <a:solidFill>
                  <a:srgbClr val="FF0000"/>
                </a:solidFill>
              </a:rPr>
              <a:t>pět let od provedení poslední platby příjemci ze strany ŘO IROP</a:t>
            </a:r>
            <a:r>
              <a:rPr lang="cs-CZ" sz="2000" dirty="0"/>
              <a:t>) a evidovat pořízený majetek. V případě neudržení výstupů z projektu po celou dobu udržitelnosti projektu se příjemce vystavuje riziku krácení dotace (dle příloh č. 2A-D Specifických Pravidel), pokud nesjedná nápravu z vlastních zdrojů a nenahradí odpovídajícím majetkem z vlastních zdrojů.</a:t>
            </a:r>
          </a:p>
        </p:txBody>
      </p:sp>
      <p:pic>
        <p:nvPicPr>
          <p:cNvPr id="4" name="Obrázek 3" descr="C:\Users\Veronika Hubová\AppData\Local\Microsoft\Windows\INetCache\Content.Word\IROP_CZ_RO_B_C RGB.JPG">
            <a:extLst>
              <a:ext uri="{FF2B5EF4-FFF2-40B4-BE49-F238E27FC236}">
                <a16:creationId xmlns:a16="http://schemas.microsoft.com/office/drawing/2014/main" id="{1B8AE04D-FB84-4295-824B-036EF6C43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57280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4710B-9D72-434B-9C1C-C5381448A853}"/>
              </a:ext>
            </a:extLst>
          </p:cNvPr>
          <p:cNvSpPr>
            <a:spLocks noGrp="1"/>
          </p:cNvSpPr>
          <p:nvPr>
            <p:ph type="title"/>
          </p:nvPr>
        </p:nvSpPr>
        <p:spPr>
          <a:xfrm>
            <a:off x="200025" y="1814513"/>
            <a:ext cx="10101263" cy="3586161"/>
          </a:xfrm>
        </p:spPr>
        <p:txBody>
          <a:bodyPr>
            <a:noAutofit/>
          </a:bodyPr>
          <a:lstStyle/>
          <a:p>
            <a:r>
              <a:rPr lang="cs-CZ" sz="8000" dirty="0"/>
              <a:t>PROCES HODNOCENÍ A VÝBĚR PROJEKTŮ</a:t>
            </a:r>
          </a:p>
        </p:txBody>
      </p:sp>
      <p:pic>
        <p:nvPicPr>
          <p:cNvPr id="3" name="Obrázek 2" descr="C:\Users\Veronika Hubová\AppData\Local\Microsoft\Windows\INetCache\Content.Word\IROP_CZ_RO_B_C RGB.JPG">
            <a:extLst>
              <a:ext uri="{FF2B5EF4-FFF2-40B4-BE49-F238E27FC236}">
                <a16:creationId xmlns:a16="http://schemas.microsoft.com/office/drawing/2014/main" id="{593720E0-C20A-4B0F-9C6B-2879D2D655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321214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EE619D9A-0282-499D-BFC5-ED60BE0F38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700" y="390618"/>
            <a:ext cx="9558826" cy="5912527"/>
          </a:xfrm>
        </p:spPr>
      </p:pic>
    </p:spTree>
    <p:extLst>
      <p:ext uri="{BB962C8B-B14F-4D97-AF65-F5344CB8AC3E}">
        <p14:creationId xmlns:p14="http://schemas.microsoft.com/office/powerpoint/2010/main" val="385075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8869B0-8AD0-45C4-8D27-48AEA9057BE6}"/>
              </a:ext>
            </a:extLst>
          </p:cNvPr>
          <p:cNvSpPr>
            <a:spLocks noGrp="1"/>
          </p:cNvSpPr>
          <p:nvPr>
            <p:ph type="title"/>
          </p:nvPr>
        </p:nvSpPr>
        <p:spPr>
          <a:xfrm>
            <a:off x="677334" y="609600"/>
            <a:ext cx="8596668" cy="1233488"/>
          </a:xfrm>
        </p:spPr>
        <p:txBody>
          <a:bodyPr>
            <a:normAutofit/>
          </a:bodyPr>
          <a:lstStyle/>
          <a:p>
            <a:r>
              <a:rPr lang="cs-CZ" dirty="0"/>
              <a:t>Proces hodnocení a výběr projektů</a:t>
            </a:r>
            <a:br>
              <a:rPr lang="cs-CZ" dirty="0"/>
            </a:br>
            <a:r>
              <a:rPr lang="cs-CZ" sz="1800" dirty="0">
                <a:solidFill>
                  <a:schemeClr val="tx1"/>
                </a:solidFill>
              </a:rPr>
              <a:t>Ve Specifických pravidlech, kapitola 5.</a:t>
            </a:r>
            <a:endParaRPr lang="cs-CZ" sz="1800" dirty="0"/>
          </a:p>
        </p:txBody>
      </p:sp>
      <p:sp>
        <p:nvSpPr>
          <p:cNvPr id="3" name="Zástupný symbol pro obsah 2">
            <a:extLst>
              <a:ext uri="{FF2B5EF4-FFF2-40B4-BE49-F238E27FC236}">
                <a16:creationId xmlns:a16="http://schemas.microsoft.com/office/drawing/2014/main" id="{C2E4EB67-D88F-4333-AED0-B4676E0353E6}"/>
              </a:ext>
            </a:extLst>
          </p:cNvPr>
          <p:cNvSpPr>
            <a:spLocks noGrp="1"/>
          </p:cNvSpPr>
          <p:nvPr>
            <p:ph idx="1"/>
          </p:nvPr>
        </p:nvSpPr>
        <p:spPr>
          <a:xfrm>
            <a:off x="677334" y="1643062"/>
            <a:ext cx="8596668" cy="5214938"/>
          </a:xfrm>
        </p:spPr>
        <p:txBody>
          <a:bodyPr>
            <a:normAutofit fontScale="92500" lnSpcReduction="10000"/>
          </a:bodyPr>
          <a:lstStyle/>
          <a:p>
            <a:pPr marL="0" indent="0">
              <a:buNone/>
            </a:pPr>
            <a:r>
              <a:rPr lang="cs-CZ" u="sng" dirty="0"/>
              <a:t>Postup:</a:t>
            </a:r>
          </a:p>
          <a:p>
            <a:r>
              <a:rPr lang="cs-CZ" b="1" dirty="0"/>
              <a:t>1. MAS Rožnovsko, z.s.:</a:t>
            </a:r>
          </a:p>
          <a:p>
            <a:pPr lvl="1"/>
            <a:r>
              <a:rPr lang="cs-CZ" dirty="0"/>
              <a:t>Kritéria přijatelnosti a formálních náležitostí</a:t>
            </a:r>
          </a:p>
          <a:p>
            <a:pPr lvl="1"/>
            <a:r>
              <a:rPr lang="cs-CZ" dirty="0"/>
              <a:t>Kritéria věcného hodnocení (Výběrová Komise)</a:t>
            </a:r>
          </a:p>
          <a:p>
            <a:pPr lvl="1"/>
            <a:r>
              <a:rPr lang="cs-CZ" dirty="0"/>
              <a:t>Výběr projektů (Programový výbor)</a:t>
            </a:r>
          </a:p>
          <a:p>
            <a:pPr marL="457200" lvl="1" indent="0">
              <a:buNone/>
            </a:pPr>
            <a:endParaRPr lang="cs-CZ" dirty="0"/>
          </a:p>
          <a:p>
            <a:r>
              <a:rPr lang="cs-CZ" dirty="0"/>
              <a:t>2</a:t>
            </a:r>
            <a:r>
              <a:rPr lang="cs-CZ" b="1" dirty="0"/>
              <a:t>. Centrum pro regionální rozvoj (CRR):</a:t>
            </a:r>
          </a:p>
          <a:p>
            <a:pPr lvl="1"/>
            <a:r>
              <a:rPr lang="cs-CZ" dirty="0"/>
              <a:t>Kritéria pro závěrečné ověření způsobilosti (Specifická pravidla, kap. 5.2)</a:t>
            </a:r>
          </a:p>
          <a:p>
            <a:pPr marL="457200" lvl="1" indent="0">
              <a:buNone/>
            </a:pPr>
            <a:endParaRPr lang="cs-CZ" dirty="0"/>
          </a:p>
          <a:p>
            <a:r>
              <a:rPr lang="cs-CZ" b="1" dirty="0"/>
              <a:t>3. Řídící orgán (ŘO IROP):</a:t>
            </a:r>
          </a:p>
          <a:p>
            <a:pPr lvl="1"/>
            <a:r>
              <a:rPr lang="cs-CZ" dirty="0"/>
              <a:t>Výběr projektů vedením ŘO IROP</a:t>
            </a:r>
          </a:p>
          <a:p>
            <a:pPr lvl="1"/>
            <a:r>
              <a:rPr lang="cs-CZ" dirty="0"/>
              <a:t>Příprava a vydání právního aktu</a:t>
            </a:r>
          </a:p>
          <a:p>
            <a:pPr marL="457200" lvl="1" indent="0">
              <a:buNone/>
            </a:pPr>
            <a:endParaRPr lang="cs-CZ" dirty="0"/>
          </a:p>
          <a:p>
            <a:pPr marL="457200" lvl="1" indent="0">
              <a:buNone/>
            </a:pPr>
            <a:r>
              <a:rPr lang="cs-CZ" dirty="0"/>
              <a:t>Proces hodnocení formálních náležitostí a přijatelnosti a věcného hodnocení je součástí Interních postupů MAS, které jsou k nahlédnutí </a:t>
            </a:r>
            <a:r>
              <a:rPr lang="cs-CZ" dirty="0">
                <a:hlinkClick r:id="rId2"/>
              </a:rPr>
              <a:t>ZDE</a:t>
            </a:r>
            <a:r>
              <a:rPr lang="cs-CZ" dirty="0"/>
              <a:t>.</a:t>
            </a:r>
          </a:p>
        </p:txBody>
      </p:sp>
      <p:pic>
        <p:nvPicPr>
          <p:cNvPr id="4" name="Obrázek 3" descr="C:\Users\Veronika Hubová\AppData\Local\Microsoft\Windows\INetCache\Content.Word\IROP_CZ_RO_B_C RGB.JPG">
            <a:extLst>
              <a:ext uri="{FF2B5EF4-FFF2-40B4-BE49-F238E27FC236}">
                <a16:creationId xmlns:a16="http://schemas.microsoft.com/office/drawing/2014/main" id="{3A7180DB-2429-45CB-B98F-30C15E567E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64636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0ED438-498F-42C4-B026-14713437093B}"/>
              </a:ext>
            </a:extLst>
          </p:cNvPr>
          <p:cNvSpPr>
            <a:spLocks noGrp="1"/>
          </p:cNvSpPr>
          <p:nvPr>
            <p:ph type="title"/>
          </p:nvPr>
        </p:nvSpPr>
        <p:spPr>
          <a:xfrm>
            <a:off x="1" y="609600"/>
            <a:ext cx="10102788" cy="979503"/>
          </a:xfrm>
        </p:spPr>
        <p:txBody>
          <a:bodyPr/>
          <a:lstStyle/>
          <a:p>
            <a:r>
              <a:rPr lang="cs-CZ" dirty="0"/>
              <a:t>Diagram procesu hodnocení a výběru projektů:</a:t>
            </a:r>
          </a:p>
        </p:txBody>
      </p:sp>
      <p:pic>
        <p:nvPicPr>
          <p:cNvPr id="4" name="Zástupný obsah 3">
            <a:extLst>
              <a:ext uri="{FF2B5EF4-FFF2-40B4-BE49-F238E27FC236}">
                <a16:creationId xmlns:a16="http://schemas.microsoft.com/office/drawing/2014/main" id="{630FB70C-A903-4191-A110-0083E0F9EE0E}"/>
              </a:ext>
            </a:extLst>
          </p:cNvPr>
          <p:cNvPicPr>
            <a:picLocks noGrp="1" noChangeAspect="1"/>
          </p:cNvPicPr>
          <p:nvPr>
            <p:ph idx="1"/>
          </p:nvPr>
        </p:nvPicPr>
        <p:blipFill>
          <a:blip r:embed="rId2"/>
          <a:stretch>
            <a:fillRect/>
          </a:stretch>
        </p:blipFill>
        <p:spPr>
          <a:xfrm>
            <a:off x="1242874" y="1347268"/>
            <a:ext cx="6643566" cy="4901132"/>
          </a:xfrm>
          <a:prstGeom prst="rect">
            <a:avLst/>
          </a:prstGeom>
        </p:spPr>
      </p:pic>
      <p:pic>
        <p:nvPicPr>
          <p:cNvPr id="5" name="Obrázek 4" descr="C:\Users\Veronika Hubová\AppData\Local\Microsoft\Windows\INetCache\Content.Word\IROP_CZ_RO_B_C RGB.JPG">
            <a:extLst>
              <a:ext uri="{FF2B5EF4-FFF2-40B4-BE49-F238E27FC236}">
                <a16:creationId xmlns:a16="http://schemas.microsoft.com/office/drawing/2014/main" id="{947EB028-FCB1-499E-8657-F6F8FE7F13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21672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A64727-7AF6-4AF9-BEA1-751D9464ACC3}"/>
              </a:ext>
            </a:extLst>
          </p:cNvPr>
          <p:cNvSpPr>
            <a:spLocks noGrp="1"/>
          </p:cNvSpPr>
          <p:nvPr>
            <p:ph type="title"/>
          </p:nvPr>
        </p:nvSpPr>
        <p:spPr/>
        <p:txBody>
          <a:bodyPr/>
          <a:lstStyle/>
          <a:p>
            <a:pPr algn="ctr"/>
            <a:r>
              <a:rPr lang="cs-CZ" b="1" dirty="0"/>
              <a:t>KONTROLA FORMÁLNÍCH NÁLEŽITOSTÍ A PŘIJATELNOSTI</a:t>
            </a:r>
          </a:p>
        </p:txBody>
      </p:sp>
      <p:sp>
        <p:nvSpPr>
          <p:cNvPr id="3" name="Zástupný obsah 2">
            <a:extLst>
              <a:ext uri="{FF2B5EF4-FFF2-40B4-BE49-F238E27FC236}">
                <a16:creationId xmlns:a16="http://schemas.microsoft.com/office/drawing/2014/main" id="{C5D77B51-AE6D-4D51-9820-303017AA6F94}"/>
              </a:ext>
            </a:extLst>
          </p:cNvPr>
          <p:cNvSpPr>
            <a:spLocks noGrp="1"/>
          </p:cNvSpPr>
          <p:nvPr>
            <p:ph idx="1"/>
          </p:nvPr>
        </p:nvSpPr>
        <p:spPr>
          <a:xfrm>
            <a:off x="677333" y="1757779"/>
            <a:ext cx="9505353" cy="4283583"/>
          </a:xfrm>
        </p:spPr>
        <p:txBody>
          <a:bodyPr/>
          <a:lstStyle/>
          <a:p>
            <a:endParaRPr lang="cs-CZ" dirty="0"/>
          </a:p>
          <a:p>
            <a:r>
              <a:rPr lang="cs-CZ" sz="2400" b="1" dirty="0"/>
              <a:t>Kritéria FORMÁLNÍCH NÁLEŽITOSTÍ - NAPRAVITELNÁ </a:t>
            </a:r>
          </a:p>
          <a:p>
            <a:endParaRPr lang="cs-CZ" sz="2400" b="1" dirty="0"/>
          </a:p>
          <a:p>
            <a:r>
              <a:rPr lang="cs-CZ" sz="2400" b="1" dirty="0"/>
              <a:t>Kritéria OBECNÁ KRITÉRIA PŘIJATELNOSTI - NENAPRAVITELNÁ </a:t>
            </a:r>
          </a:p>
          <a:p>
            <a:endParaRPr lang="cs-CZ" sz="2400" b="1" dirty="0"/>
          </a:p>
          <a:p>
            <a:r>
              <a:rPr lang="cs-CZ" sz="2400" b="1" dirty="0"/>
              <a:t>Kritéria OBECNÁ KRITÉRIA PŘIJATELNOSTI – NAPRAVITELNÁ</a:t>
            </a:r>
          </a:p>
          <a:p>
            <a:endParaRPr lang="cs-CZ" sz="2400" b="1" dirty="0"/>
          </a:p>
          <a:p>
            <a:r>
              <a:rPr lang="cs-CZ" sz="2400" b="1" dirty="0"/>
              <a:t>Kritéria SPECIFICKÁ KRITÉRIA PŘIJATELNOSTI - NAPRAVITELNÁ </a:t>
            </a:r>
          </a:p>
        </p:txBody>
      </p:sp>
      <p:pic>
        <p:nvPicPr>
          <p:cNvPr id="4" name="Obrázek 3" descr="C:\Users\Veronika Hubová\AppData\Local\Microsoft\Windows\INetCache\Content.Word\IROP_CZ_RO_B_C RGB.JPG">
            <a:extLst>
              <a:ext uri="{FF2B5EF4-FFF2-40B4-BE49-F238E27FC236}">
                <a16:creationId xmlns:a16="http://schemas.microsoft.com/office/drawing/2014/main" id="{A8A0FC0F-874F-4852-831B-262CB2A8CD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04139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FD21A-543C-4C76-B043-741BAF33B442}"/>
              </a:ext>
            </a:extLst>
          </p:cNvPr>
          <p:cNvSpPr>
            <a:spLocks noGrp="1"/>
          </p:cNvSpPr>
          <p:nvPr>
            <p:ph type="title"/>
          </p:nvPr>
        </p:nvSpPr>
        <p:spPr>
          <a:xfrm>
            <a:off x="677334" y="609600"/>
            <a:ext cx="8596668" cy="1320800"/>
          </a:xfrm>
        </p:spPr>
        <p:txBody>
          <a:bodyPr>
            <a:noAutofit/>
          </a:bodyPr>
          <a:lstStyle/>
          <a:p>
            <a:pPr algn="ctr"/>
            <a:r>
              <a:rPr lang="cs-CZ" sz="2800" dirty="0"/>
              <a:t> </a:t>
            </a:r>
            <a:r>
              <a:rPr lang="cs-CZ" sz="2800" b="1" dirty="0"/>
              <a:t>Kritéria FORMÁLNÍCH NÁLEŽITOSTÍ – NAPRAVITELNÁ:</a:t>
            </a:r>
            <a:endParaRPr lang="cs-CZ" sz="2800" dirty="0"/>
          </a:p>
        </p:txBody>
      </p:sp>
      <p:sp>
        <p:nvSpPr>
          <p:cNvPr id="3" name="Zástupný symbol pro obsah 2">
            <a:extLst>
              <a:ext uri="{FF2B5EF4-FFF2-40B4-BE49-F238E27FC236}">
                <a16:creationId xmlns:a16="http://schemas.microsoft.com/office/drawing/2014/main" id="{98502659-A2ED-416B-BC2D-BB43B63BBDFD}"/>
              </a:ext>
            </a:extLst>
          </p:cNvPr>
          <p:cNvSpPr>
            <a:spLocks noGrp="1"/>
          </p:cNvSpPr>
          <p:nvPr>
            <p:ph idx="1"/>
          </p:nvPr>
        </p:nvSpPr>
        <p:spPr>
          <a:xfrm>
            <a:off x="242888" y="1700784"/>
            <a:ext cx="9751504" cy="3670206"/>
          </a:xfrm>
        </p:spPr>
        <p:txBody>
          <a:bodyPr>
            <a:noAutofit/>
          </a:bodyPr>
          <a:lstStyle/>
          <a:p>
            <a:r>
              <a:rPr lang="pl-PL" sz="2200" b="1" dirty="0"/>
              <a:t>1. Žádost o podporu je podána v předepsané formě. </a:t>
            </a:r>
          </a:p>
          <a:p>
            <a:endParaRPr lang="pl-PL" sz="2200" b="1" dirty="0"/>
          </a:p>
          <a:p>
            <a:r>
              <a:rPr lang="cs-CZ" sz="2200" b="1" dirty="0"/>
              <a:t>2. Žádost o podporu je podepsána oprávněným zástupcem žadatele.</a:t>
            </a:r>
          </a:p>
          <a:p>
            <a:endParaRPr lang="cs-CZ" sz="2200" b="1" dirty="0"/>
          </a:p>
          <a:p>
            <a:r>
              <a:rPr lang="cs-CZ" sz="2200" b="1" dirty="0"/>
              <a:t>3. Jsou doloženy všechny povinné přílohy a obsahově splňují náležitosti požadované v dokumentaci k výzvě MAS (MAS obsahově kontroluje pouze ty přílohy, které potřebuje pro věcné hodnocení, tzn. dokumenty jsou uvedeny v kontrolních listech, referenční dokumenty). </a:t>
            </a:r>
            <a:r>
              <a:rPr lang="cs-CZ" sz="2200" dirty="0"/>
              <a:t>	</a:t>
            </a:r>
          </a:p>
        </p:txBody>
      </p:sp>
      <p:pic>
        <p:nvPicPr>
          <p:cNvPr id="4" name="Obrázek 3" descr="C:\Users\Veronika Hubová\AppData\Local\Microsoft\Windows\INetCache\Content.Word\IROP_CZ_RO_B_C RGB.JPG">
            <a:extLst>
              <a:ext uri="{FF2B5EF4-FFF2-40B4-BE49-F238E27FC236}">
                <a16:creationId xmlns:a16="http://schemas.microsoft.com/office/drawing/2014/main" id="{6B8DF135-86D3-4C57-8D37-DF128BF170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3726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FD21A-543C-4C76-B043-741BAF33B442}"/>
              </a:ext>
            </a:extLst>
          </p:cNvPr>
          <p:cNvSpPr>
            <a:spLocks noGrp="1"/>
          </p:cNvSpPr>
          <p:nvPr>
            <p:ph type="title"/>
          </p:nvPr>
        </p:nvSpPr>
        <p:spPr>
          <a:xfrm>
            <a:off x="443883" y="609600"/>
            <a:ext cx="10306975" cy="1320800"/>
          </a:xfrm>
        </p:spPr>
        <p:txBody>
          <a:bodyPr>
            <a:normAutofit/>
          </a:bodyPr>
          <a:lstStyle/>
          <a:p>
            <a:pPr algn="ctr"/>
            <a:r>
              <a:rPr lang="cs-CZ" sz="2800" b="1" dirty="0"/>
              <a:t>Kritéria OBECNÁ KRITÉRIA PŘIJATELNOSTI – NENAPRAVITELNÁ:</a:t>
            </a:r>
          </a:p>
        </p:txBody>
      </p:sp>
      <p:sp>
        <p:nvSpPr>
          <p:cNvPr id="3" name="Zástupný symbol pro obsah 2">
            <a:extLst>
              <a:ext uri="{FF2B5EF4-FFF2-40B4-BE49-F238E27FC236}">
                <a16:creationId xmlns:a16="http://schemas.microsoft.com/office/drawing/2014/main" id="{98502659-A2ED-416B-BC2D-BB43B63BBDFD}"/>
              </a:ext>
            </a:extLst>
          </p:cNvPr>
          <p:cNvSpPr>
            <a:spLocks noGrp="1"/>
          </p:cNvSpPr>
          <p:nvPr>
            <p:ph idx="1"/>
          </p:nvPr>
        </p:nvSpPr>
        <p:spPr>
          <a:xfrm>
            <a:off x="242887" y="1930400"/>
            <a:ext cx="9691225" cy="3440590"/>
          </a:xfrm>
        </p:spPr>
        <p:txBody>
          <a:bodyPr>
            <a:noAutofit/>
          </a:bodyPr>
          <a:lstStyle/>
          <a:p>
            <a:r>
              <a:rPr lang="cs-CZ" sz="2200" b="1" dirty="0"/>
              <a:t>1. Statutární zástupce žadatele je trestně bezúhonný. </a:t>
            </a:r>
            <a:r>
              <a:rPr lang="cs-CZ" sz="2200" dirty="0"/>
              <a:t>	</a:t>
            </a:r>
          </a:p>
          <a:p>
            <a:endParaRPr lang="pl-PL" sz="2200" b="1" dirty="0"/>
          </a:p>
          <a:p>
            <a:r>
              <a:rPr lang="cs-CZ" sz="2200" b="1" dirty="0"/>
              <a:t>2. Žadatel splňuje definice oprávněného příjemce pro příslušný specifický cíl 2.1 a výzvu MAS. </a:t>
            </a:r>
            <a:r>
              <a:rPr lang="cs-CZ" sz="2200" dirty="0"/>
              <a:t>	</a:t>
            </a:r>
          </a:p>
          <a:p>
            <a:endParaRPr lang="cs-CZ" sz="2200" b="1" dirty="0"/>
          </a:p>
          <a:p>
            <a:r>
              <a:rPr lang="cs-CZ" sz="2200" b="1" dirty="0"/>
              <a:t>3. Projekt je v souladu s integrovanou strategií CLLD. </a:t>
            </a:r>
            <a:r>
              <a:rPr lang="cs-CZ" sz="2200" dirty="0"/>
              <a:t>	</a:t>
            </a:r>
          </a:p>
        </p:txBody>
      </p:sp>
      <p:pic>
        <p:nvPicPr>
          <p:cNvPr id="4" name="Obrázek 3" descr="C:\Users\Veronika Hubová\AppData\Local\Microsoft\Windows\INetCache\Content.Word\IROP_CZ_RO_B_C RGB.JPG">
            <a:extLst>
              <a:ext uri="{FF2B5EF4-FFF2-40B4-BE49-F238E27FC236}">
                <a16:creationId xmlns:a16="http://schemas.microsoft.com/office/drawing/2014/main" id="{66A84F0B-7997-4CBB-BA5D-A816C62BA3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86059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FD21A-543C-4C76-B043-741BAF33B442}"/>
              </a:ext>
            </a:extLst>
          </p:cNvPr>
          <p:cNvSpPr>
            <a:spLocks noGrp="1"/>
          </p:cNvSpPr>
          <p:nvPr>
            <p:ph type="title"/>
          </p:nvPr>
        </p:nvSpPr>
        <p:spPr>
          <a:xfrm>
            <a:off x="466892" y="674703"/>
            <a:ext cx="9552373" cy="1708458"/>
          </a:xfrm>
        </p:spPr>
        <p:txBody>
          <a:bodyPr>
            <a:normAutofit/>
          </a:bodyPr>
          <a:lstStyle/>
          <a:p>
            <a:pPr algn="ctr"/>
            <a:r>
              <a:rPr lang="cs-CZ" sz="2800" b="1" dirty="0"/>
              <a:t>Kritéria OBECNÁ KRITÉRIA PŘIJATELNOSTI – NAPRAVITELNÁ:</a:t>
            </a:r>
          </a:p>
        </p:txBody>
      </p:sp>
      <p:sp>
        <p:nvSpPr>
          <p:cNvPr id="3" name="Zástupný symbol pro obsah 2">
            <a:extLst>
              <a:ext uri="{FF2B5EF4-FFF2-40B4-BE49-F238E27FC236}">
                <a16:creationId xmlns:a16="http://schemas.microsoft.com/office/drawing/2014/main" id="{98502659-A2ED-416B-BC2D-BB43B63BBDFD}"/>
              </a:ext>
            </a:extLst>
          </p:cNvPr>
          <p:cNvSpPr>
            <a:spLocks noGrp="1"/>
          </p:cNvSpPr>
          <p:nvPr>
            <p:ph idx="1"/>
          </p:nvPr>
        </p:nvSpPr>
        <p:spPr>
          <a:xfrm>
            <a:off x="292963" y="1509204"/>
            <a:ext cx="9641149" cy="5193438"/>
          </a:xfrm>
        </p:spPr>
        <p:txBody>
          <a:bodyPr>
            <a:noAutofit/>
          </a:bodyPr>
          <a:lstStyle/>
          <a:p>
            <a:r>
              <a:rPr lang="cs-CZ" sz="1600" b="1" dirty="0"/>
              <a:t>4. Projekt je svým zaměřením v souladu s výzvou MAS. </a:t>
            </a:r>
            <a:r>
              <a:rPr lang="cs-CZ" sz="1600" dirty="0"/>
              <a:t>	</a:t>
            </a:r>
          </a:p>
          <a:p>
            <a:endParaRPr lang="cs-CZ" sz="1600" dirty="0"/>
          </a:p>
          <a:p>
            <a:r>
              <a:rPr lang="cs-CZ" sz="1600" b="1" dirty="0"/>
              <a:t>5. Projekt respektuje minimální a maximální hranici celkových způsobilých výdajů, pokud jsou stanoveny. </a:t>
            </a:r>
            <a:r>
              <a:rPr lang="cs-CZ" sz="1600" dirty="0"/>
              <a:t>	</a:t>
            </a:r>
          </a:p>
          <a:p>
            <a:endParaRPr lang="cs-CZ" sz="1600" dirty="0"/>
          </a:p>
          <a:p>
            <a:r>
              <a:rPr lang="cs-CZ" sz="1600" b="1" dirty="0"/>
              <a:t>6. Projekt je svým zaměřením v souladu s cíli a podporovanými aktivitami výzvy MAS. </a:t>
            </a:r>
          </a:p>
          <a:p>
            <a:endParaRPr lang="cs-CZ" sz="1600" dirty="0"/>
          </a:p>
          <a:p>
            <a:r>
              <a:rPr lang="pl-PL" sz="1600" b="1" dirty="0"/>
              <a:t>7. Potřebnost realizace je odůvodněná. </a:t>
            </a:r>
            <a:r>
              <a:rPr lang="pl-PL" sz="1600" dirty="0"/>
              <a:t>	</a:t>
            </a:r>
          </a:p>
          <a:p>
            <a:endParaRPr lang="pl-PL" sz="1600" dirty="0"/>
          </a:p>
          <a:p>
            <a:r>
              <a:rPr lang="cs-CZ" sz="1600" b="1" dirty="0"/>
              <a:t>8. Projekt respektuje limity způsobilých výdajů, pokud jsou stanoveny. </a:t>
            </a:r>
          </a:p>
          <a:p>
            <a:endParaRPr lang="cs-CZ" sz="1600" dirty="0"/>
          </a:p>
          <a:p>
            <a:r>
              <a:rPr lang="cs-CZ" sz="1600" b="1" dirty="0"/>
              <a:t>9. Výsledky projektu jsou udržitelné. </a:t>
            </a:r>
            <a:r>
              <a:rPr lang="cs-CZ" sz="1600" dirty="0"/>
              <a:t>	</a:t>
            </a:r>
          </a:p>
          <a:p>
            <a:endParaRPr lang="cs-CZ" sz="1600" dirty="0"/>
          </a:p>
          <a:p>
            <a:r>
              <a:rPr lang="cs-CZ" sz="1600" b="1" dirty="0"/>
              <a:t>10. Projekt nemá negativní vliv na žádnou z horizontálních priorit IROP (udržitelný rozvoj, rovné příležitosti a zákaz diskriminace, rovnost mužů a žen). </a:t>
            </a:r>
            <a:r>
              <a:rPr lang="cs-CZ" sz="1600" dirty="0"/>
              <a:t>	</a:t>
            </a:r>
          </a:p>
          <a:p>
            <a:endParaRPr lang="cs-CZ" sz="2200" dirty="0"/>
          </a:p>
        </p:txBody>
      </p:sp>
      <p:pic>
        <p:nvPicPr>
          <p:cNvPr id="4" name="Obrázek 3" descr="C:\Users\Veronika Hubová\AppData\Local\Microsoft\Windows\INetCache\Content.Word\IROP_CZ_RO_B_C RGB.JPG">
            <a:extLst>
              <a:ext uri="{FF2B5EF4-FFF2-40B4-BE49-F238E27FC236}">
                <a16:creationId xmlns:a16="http://schemas.microsoft.com/office/drawing/2014/main" id="{EDD4A4EC-D59C-43C2-B6D5-29A21B4933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46670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FD21A-543C-4C76-B043-741BAF33B442}"/>
              </a:ext>
            </a:extLst>
          </p:cNvPr>
          <p:cNvSpPr>
            <a:spLocks noGrp="1"/>
          </p:cNvSpPr>
          <p:nvPr>
            <p:ph type="title"/>
          </p:nvPr>
        </p:nvSpPr>
        <p:spPr>
          <a:xfrm>
            <a:off x="401089" y="699363"/>
            <a:ext cx="9552373" cy="1708458"/>
          </a:xfrm>
        </p:spPr>
        <p:txBody>
          <a:bodyPr>
            <a:normAutofit/>
          </a:bodyPr>
          <a:lstStyle/>
          <a:p>
            <a:pPr algn="ctr"/>
            <a:r>
              <a:rPr lang="cs-CZ" sz="2800" b="1" dirty="0"/>
              <a:t>Kritéria SPECIFICKÁ KRITÉRIA PŘIJATELNOSTI – NAPRAVITELNÁ:</a:t>
            </a:r>
          </a:p>
        </p:txBody>
      </p:sp>
      <p:sp>
        <p:nvSpPr>
          <p:cNvPr id="3" name="Zástupný symbol pro obsah 2">
            <a:extLst>
              <a:ext uri="{FF2B5EF4-FFF2-40B4-BE49-F238E27FC236}">
                <a16:creationId xmlns:a16="http://schemas.microsoft.com/office/drawing/2014/main" id="{98502659-A2ED-416B-BC2D-BB43B63BBDFD}"/>
              </a:ext>
            </a:extLst>
          </p:cNvPr>
          <p:cNvSpPr>
            <a:spLocks noGrp="1"/>
          </p:cNvSpPr>
          <p:nvPr>
            <p:ph idx="1"/>
          </p:nvPr>
        </p:nvSpPr>
        <p:spPr>
          <a:xfrm>
            <a:off x="242887" y="1553592"/>
            <a:ext cx="9868779" cy="5149050"/>
          </a:xfrm>
        </p:spPr>
        <p:txBody>
          <a:bodyPr>
            <a:noAutofit/>
          </a:bodyPr>
          <a:lstStyle/>
          <a:p>
            <a:r>
              <a:rPr lang="cs-CZ" sz="2200" b="1" dirty="0"/>
              <a:t>1. Žadatel má zajištěnou administrativní, finanční a provozní kapacitu k realizaci a udržitelnosti projektu. </a:t>
            </a:r>
            <a:r>
              <a:rPr lang="cs-CZ" sz="2200" dirty="0"/>
              <a:t>	</a:t>
            </a:r>
          </a:p>
          <a:p>
            <a:endParaRPr lang="cs-CZ" sz="2200" dirty="0"/>
          </a:p>
          <a:p>
            <a:r>
              <a:rPr lang="cs-CZ" sz="2200" b="1" dirty="0"/>
              <a:t>2. Projekt je v souladu se Strategií sociálního začleňování 2014 - 2020. </a:t>
            </a:r>
            <a:r>
              <a:rPr lang="cs-CZ" sz="2200" dirty="0"/>
              <a:t>	</a:t>
            </a:r>
          </a:p>
          <a:p>
            <a:r>
              <a:rPr lang="cs-CZ" sz="2200" b="1" dirty="0"/>
              <a:t>3. Projekt je v souladu s Národní strategií rozvoje sociálních služeb. </a:t>
            </a:r>
          </a:p>
          <a:p>
            <a:pPr marL="0" indent="0">
              <a:buNone/>
            </a:pPr>
            <a:r>
              <a:rPr lang="cs-CZ" sz="2200" dirty="0"/>
              <a:t>	</a:t>
            </a:r>
          </a:p>
          <a:p>
            <a:r>
              <a:rPr lang="cs-CZ" sz="2200" b="1" dirty="0"/>
              <a:t>4. Projekt je v souladu se strategickým plánem sociálního začleňování nebo s komunitním plánem nebo s krajským střednědobým plánem rozvoje sociálních služeb. </a:t>
            </a:r>
            <a:r>
              <a:rPr lang="cs-CZ" sz="2200" dirty="0"/>
              <a:t>	</a:t>
            </a:r>
          </a:p>
          <a:p>
            <a:endParaRPr lang="cs-CZ" sz="2200" dirty="0"/>
          </a:p>
        </p:txBody>
      </p:sp>
      <p:pic>
        <p:nvPicPr>
          <p:cNvPr id="4" name="Obrázek 3" descr="C:\Users\Veronika Hubová\AppData\Local\Microsoft\Windows\INetCache\Content.Word\IROP_CZ_RO_B_C RGB.JPG">
            <a:extLst>
              <a:ext uri="{FF2B5EF4-FFF2-40B4-BE49-F238E27FC236}">
                <a16:creationId xmlns:a16="http://schemas.microsoft.com/office/drawing/2014/main" id="{34F3FA02-0429-4440-A400-BBE181D4F2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349872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D20B0-7996-4EAD-8442-83083479F417}"/>
              </a:ext>
            </a:extLst>
          </p:cNvPr>
          <p:cNvSpPr>
            <a:spLocks noGrp="1"/>
          </p:cNvSpPr>
          <p:nvPr>
            <p:ph type="title"/>
          </p:nvPr>
        </p:nvSpPr>
        <p:spPr>
          <a:xfrm>
            <a:off x="677334" y="2500313"/>
            <a:ext cx="10181166" cy="1400175"/>
          </a:xfrm>
        </p:spPr>
        <p:txBody>
          <a:bodyPr>
            <a:noAutofit/>
          </a:bodyPr>
          <a:lstStyle/>
          <a:p>
            <a:r>
              <a:rPr lang="cs-CZ" sz="8000" dirty="0"/>
              <a:t>PŘEDSTAVENÍ VÝZVY</a:t>
            </a:r>
          </a:p>
        </p:txBody>
      </p:sp>
      <p:pic>
        <p:nvPicPr>
          <p:cNvPr id="3" name="Obrázek 2" descr="C:\Users\Veronika Hubová\AppData\Local\Microsoft\Windows\INetCache\Content.Word\IROP_CZ_RO_B_C RGB.JPG">
            <a:extLst>
              <a:ext uri="{FF2B5EF4-FFF2-40B4-BE49-F238E27FC236}">
                <a16:creationId xmlns:a16="http://schemas.microsoft.com/office/drawing/2014/main" id="{0473C4EC-A113-45EA-AC1E-798AAB6818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73989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E3263-28BD-46DD-8410-7F759734F229}"/>
              </a:ext>
            </a:extLst>
          </p:cNvPr>
          <p:cNvSpPr>
            <a:spLocks noGrp="1"/>
          </p:cNvSpPr>
          <p:nvPr>
            <p:ph type="title"/>
          </p:nvPr>
        </p:nvSpPr>
        <p:spPr>
          <a:xfrm>
            <a:off x="677334" y="242888"/>
            <a:ext cx="8596668" cy="1100138"/>
          </a:xfrm>
        </p:spPr>
        <p:txBody>
          <a:bodyPr>
            <a:normAutofit/>
          </a:bodyPr>
          <a:lstStyle/>
          <a:p>
            <a:pPr algn="ctr"/>
            <a:r>
              <a:rPr lang="cs-CZ" sz="2800" b="1" dirty="0"/>
              <a:t>Kritéria VĚCNÉHO HODNOCENÍ:</a:t>
            </a:r>
            <a:endParaRPr lang="cs-CZ" sz="2800" dirty="0"/>
          </a:p>
        </p:txBody>
      </p:sp>
      <p:sp>
        <p:nvSpPr>
          <p:cNvPr id="3" name="Zástupný symbol pro obsah 2">
            <a:extLst>
              <a:ext uri="{FF2B5EF4-FFF2-40B4-BE49-F238E27FC236}">
                <a16:creationId xmlns:a16="http://schemas.microsoft.com/office/drawing/2014/main" id="{7F19353C-55E9-4CB6-9772-7A2EE9BE0C84}"/>
              </a:ext>
            </a:extLst>
          </p:cNvPr>
          <p:cNvSpPr>
            <a:spLocks noGrp="1"/>
          </p:cNvSpPr>
          <p:nvPr>
            <p:ph idx="1"/>
          </p:nvPr>
        </p:nvSpPr>
        <p:spPr>
          <a:xfrm>
            <a:off x="220133" y="852256"/>
            <a:ext cx="9820511" cy="5762857"/>
          </a:xfrm>
        </p:spPr>
        <p:txBody>
          <a:bodyPr>
            <a:normAutofit fontScale="85000" lnSpcReduction="20000"/>
          </a:bodyPr>
          <a:lstStyle/>
          <a:p>
            <a:r>
              <a:rPr lang="cs-CZ" sz="2200" b="1" dirty="0"/>
              <a:t>1. Počet poskytovaných druhů sociálních služeb, které budou v rámci projektu podpořeny </a:t>
            </a:r>
          </a:p>
          <a:p>
            <a:pPr lvl="1"/>
            <a:r>
              <a:rPr lang="cs-CZ" sz="2200" dirty="0">
                <a:solidFill>
                  <a:srgbClr val="FF0000"/>
                </a:solidFill>
              </a:rPr>
              <a:t>20 bodů </a:t>
            </a:r>
            <a:r>
              <a:rPr lang="cs-CZ" sz="2200" dirty="0"/>
              <a:t>– V rámci projektu budou podpořeny 3 a více druhů registrovaných sociálních služeb.</a:t>
            </a:r>
          </a:p>
          <a:p>
            <a:pPr lvl="1"/>
            <a:r>
              <a:rPr lang="cs-CZ" sz="2200" dirty="0">
                <a:solidFill>
                  <a:srgbClr val="FF0000"/>
                </a:solidFill>
              </a:rPr>
              <a:t>10 bodů </a:t>
            </a:r>
            <a:r>
              <a:rPr lang="cs-CZ" sz="2200" dirty="0"/>
              <a:t>– V rámci projektu bude podpoře podpořen pouze 1 - 2 druhy registrovaných sociálních služeb.</a:t>
            </a:r>
          </a:p>
          <a:p>
            <a:pPr marL="457200" lvl="1" indent="0">
              <a:buNone/>
            </a:pPr>
            <a:endParaRPr lang="cs-CZ" sz="2200" dirty="0"/>
          </a:p>
          <a:p>
            <a:r>
              <a:rPr lang="cs-CZ" sz="2200" b="1" dirty="0"/>
              <a:t>2. Počet podpořených zázemí poskytující sociální služby v rámci daného projektu</a:t>
            </a:r>
          </a:p>
          <a:p>
            <a:pPr lvl="1"/>
            <a:r>
              <a:rPr lang="cs-CZ" sz="2200" dirty="0">
                <a:solidFill>
                  <a:srgbClr val="FF0000"/>
                </a:solidFill>
              </a:rPr>
              <a:t>20 bodů </a:t>
            </a:r>
            <a:r>
              <a:rPr lang="cs-CZ" sz="2200" dirty="0"/>
              <a:t>– Žadatel realizací projektu podpoří víc než 1 zázemí pro poskytování sociální služby</a:t>
            </a:r>
          </a:p>
          <a:p>
            <a:pPr lvl="1"/>
            <a:r>
              <a:rPr lang="cs-CZ" sz="2200" dirty="0">
                <a:solidFill>
                  <a:srgbClr val="FF0000"/>
                </a:solidFill>
              </a:rPr>
              <a:t>10 bodů </a:t>
            </a:r>
            <a:r>
              <a:rPr lang="cs-CZ" sz="2200" dirty="0"/>
              <a:t>– Žadatel realizací projektu podpoří pouze 1 zázemí pro poskytování sociální služby</a:t>
            </a:r>
          </a:p>
          <a:p>
            <a:pPr marL="457200" lvl="1" indent="0">
              <a:buNone/>
            </a:pPr>
            <a:endParaRPr lang="cs-CZ" sz="2200" dirty="0"/>
          </a:p>
          <a:p>
            <a:r>
              <a:rPr lang="cs-CZ" sz="2200" b="1" dirty="0"/>
              <a:t>3. Datum založení poskytovatele sociálních služeb</a:t>
            </a:r>
          </a:p>
          <a:p>
            <a:pPr lvl="1"/>
            <a:r>
              <a:rPr lang="cs-CZ" sz="2200" dirty="0">
                <a:solidFill>
                  <a:srgbClr val="FF0000"/>
                </a:solidFill>
              </a:rPr>
              <a:t>20 bodů </a:t>
            </a:r>
            <a:r>
              <a:rPr lang="cs-CZ" sz="2200" dirty="0">
                <a:solidFill>
                  <a:schemeClr val="tx1"/>
                </a:solidFill>
              </a:rPr>
              <a:t>– </a:t>
            </a:r>
            <a:r>
              <a:rPr lang="cs-CZ" sz="2200" dirty="0"/>
              <a:t>Poskytovatel sociálních služeb zajišťující sociální služby v rámci projektu byl založen do data 31.12.2011 včetně</a:t>
            </a:r>
          </a:p>
          <a:p>
            <a:pPr lvl="1"/>
            <a:r>
              <a:rPr lang="cs-CZ" sz="2200" dirty="0">
                <a:solidFill>
                  <a:srgbClr val="FF0000"/>
                </a:solidFill>
              </a:rPr>
              <a:t>0 bodů </a:t>
            </a:r>
            <a:r>
              <a:rPr lang="cs-CZ" sz="2200" dirty="0"/>
              <a:t>– Poskytovatel sociálních služeb zajišťující sociální služby v rámci projektu byl založen od data 1.1.2012 včetně</a:t>
            </a:r>
          </a:p>
          <a:p>
            <a:endParaRPr lang="cs-CZ" dirty="0"/>
          </a:p>
        </p:txBody>
      </p:sp>
      <p:pic>
        <p:nvPicPr>
          <p:cNvPr id="4" name="Obrázek 3" descr="C:\Users\Veronika Hubová\AppData\Local\Microsoft\Windows\INetCache\Content.Word\IROP_CZ_RO_B_C RGB.JPG">
            <a:extLst>
              <a:ext uri="{FF2B5EF4-FFF2-40B4-BE49-F238E27FC236}">
                <a16:creationId xmlns:a16="http://schemas.microsoft.com/office/drawing/2014/main" id="{61DE5EDA-211C-425A-AF99-BB59828223E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41790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E3263-28BD-46DD-8410-7F759734F229}"/>
              </a:ext>
            </a:extLst>
          </p:cNvPr>
          <p:cNvSpPr>
            <a:spLocks noGrp="1"/>
          </p:cNvSpPr>
          <p:nvPr>
            <p:ph type="title"/>
          </p:nvPr>
        </p:nvSpPr>
        <p:spPr>
          <a:xfrm>
            <a:off x="677334" y="242888"/>
            <a:ext cx="8596668" cy="1100138"/>
          </a:xfrm>
        </p:spPr>
        <p:txBody>
          <a:bodyPr>
            <a:normAutofit/>
          </a:bodyPr>
          <a:lstStyle/>
          <a:p>
            <a:pPr algn="ctr"/>
            <a:r>
              <a:rPr lang="cs-CZ" sz="2800" b="1" dirty="0"/>
              <a:t>Kritéria VĚCNÉHO HODNOCENÍ:</a:t>
            </a:r>
            <a:endParaRPr lang="cs-CZ" sz="2800" dirty="0"/>
          </a:p>
        </p:txBody>
      </p:sp>
      <p:sp>
        <p:nvSpPr>
          <p:cNvPr id="3" name="Zástupný symbol pro obsah 2">
            <a:extLst>
              <a:ext uri="{FF2B5EF4-FFF2-40B4-BE49-F238E27FC236}">
                <a16:creationId xmlns:a16="http://schemas.microsoft.com/office/drawing/2014/main" id="{7F19353C-55E9-4CB6-9772-7A2EE9BE0C84}"/>
              </a:ext>
            </a:extLst>
          </p:cNvPr>
          <p:cNvSpPr>
            <a:spLocks noGrp="1"/>
          </p:cNvSpPr>
          <p:nvPr>
            <p:ph idx="1"/>
          </p:nvPr>
        </p:nvSpPr>
        <p:spPr>
          <a:xfrm>
            <a:off x="220134" y="852256"/>
            <a:ext cx="10814810" cy="5762857"/>
          </a:xfrm>
        </p:spPr>
        <p:txBody>
          <a:bodyPr>
            <a:normAutofit fontScale="92500" lnSpcReduction="10000"/>
          </a:bodyPr>
          <a:lstStyle/>
          <a:p>
            <a:r>
              <a:rPr lang="cs-CZ" b="1" dirty="0"/>
              <a:t>4. Harmonogram realizace projektu</a:t>
            </a:r>
          </a:p>
          <a:p>
            <a:pPr lvl="1"/>
            <a:r>
              <a:rPr lang="cs-CZ" dirty="0">
                <a:solidFill>
                  <a:srgbClr val="FF0000"/>
                </a:solidFill>
              </a:rPr>
              <a:t>20 bodů </a:t>
            </a:r>
            <a:r>
              <a:rPr lang="cs-CZ" dirty="0"/>
              <a:t>– Žadatel má reálně nastavený harmonogram projektu tak, aby projekt byl v termínu dokončen.</a:t>
            </a:r>
          </a:p>
          <a:p>
            <a:pPr lvl="1"/>
            <a:r>
              <a:rPr lang="cs-CZ" dirty="0"/>
              <a:t> </a:t>
            </a:r>
            <a:r>
              <a:rPr lang="cs-CZ" dirty="0">
                <a:solidFill>
                  <a:srgbClr val="FF0000"/>
                </a:solidFill>
              </a:rPr>
              <a:t>0 bodů </a:t>
            </a:r>
            <a:r>
              <a:rPr lang="cs-CZ" dirty="0"/>
              <a:t>– Žadatel nemá reálně nastavený harmonogram projektu tak, aby projekt byl v termínu dokončen.</a:t>
            </a:r>
          </a:p>
          <a:p>
            <a:pPr marL="457200" lvl="1" indent="0">
              <a:buNone/>
            </a:pPr>
            <a:endParaRPr lang="cs-CZ" dirty="0"/>
          </a:p>
          <a:p>
            <a:r>
              <a:rPr lang="cs-CZ" b="1" dirty="0"/>
              <a:t>5. Administrativní připravenost</a:t>
            </a:r>
          </a:p>
          <a:p>
            <a:pPr lvl="1"/>
            <a:r>
              <a:rPr lang="cs-CZ" dirty="0">
                <a:solidFill>
                  <a:srgbClr val="FF0000"/>
                </a:solidFill>
              </a:rPr>
              <a:t>10 bodů </a:t>
            </a:r>
            <a:r>
              <a:rPr lang="cs-CZ" dirty="0"/>
              <a:t>- Žadatel má ukončen výběr dodavatele (zadávací a výběrové řízení) a uzavřenou smlouvu na plnění zakázky. </a:t>
            </a:r>
          </a:p>
          <a:p>
            <a:pPr lvl="1"/>
            <a:r>
              <a:rPr lang="cs-CZ" dirty="0">
                <a:solidFill>
                  <a:srgbClr val="FF0000"/>
                </a:solidFill>
              </a:rPr>
              <a:t>0 bodů </a:t>
            </a:r>
            <a:r>
              <a:rPr lang="cs-CZ" dirty="0"/>
              <a:t>- Žadatel nemá ukončen výběr dodavatele (zadávací a výběrové řízení), nemá uzavřenou smlouvu na plnění zakázky.</a:t>
            </a:r>
          </a:p>
          <a:p>
            <a:pPr lvl="1"/>
            <a:r>
              <a:rPr lang="cs-CZ" dirty="0"/>
              <a:t>Poznámka k hodnocení: Pokud projekt nevyžaduje provést výběrové/zadávací řízení a dodavatel bude vybrán na základě průzkumu trhu (zakázky s předpokládanou hodnotou do 400 tis. Kč), pak je žadateli automaticky přiřazeno 10 bodů.</a:t>
            </a:r>
          </a:p>
          <a:p>
            <a:pPr marL="457200" lvl="1" indent="0">
              <a:buNone/>
            </a:pPr>
            <a:endParaRPr lang="cs-CZ" dirty="0"/>
          </a:p>
          <a:p>
            <a:pPr marL="342900" lvl="1" indent="-342900"/>
            <a:r>
              <a:rPr lang="cs-CZ" sz="1800" b="1" dirty="0"/>
              <a:t>6. Náklady na vytvoření zázemí.</a:t>
            </a:r>
          </a:p>
          <a:p>
            <a:pPr lvl="1"/>
            <a:r>
              <a:rPr lang="cs-CZ" dirty="0">
                <a:solidFill>
                  <a:srgbClr val="FF0000"/>
                </a:solidFill>
              </a:rPr>
              <a:t>10 bodů – Nákladovost na vytvořené zázemí je Kč 0 – 500.000,-. </a:t>
            </a:r>
          </a:p>
          <a:p>
            <a:pPr lvl="1"/>
            <a:r>
              <a:rPr lang="cs-CZ" dirty="0">
                <a:solidFill>
                  <a:srgbClr val="FF0000"/>
                </a:solidFill>
              </a:rPr>
              <a:t>0 bodů – Nákladovost na vytvořené zázemí je Kč 500.001,- a více. 	</a:t>
            </a:r>
          </a:p>
          <a:p>
            <a:pPr lvl="1"/>
            <a:r>
              <a:rPr lang="cs-CZ" dirty="0"/>
              <a:t>Poznámka pro hodnocení: Nákladovost na vytvořené zázemí se vypočítá podle vzorce = výše požadované podpory (výše dotace z žádosti o podporu) / počet podpořených zázemí (hodnota indikátoru 5 54 01). Výsledná částka se zaokrouhlí na celé koruny dle pravidel zaokrouhlování. 	</a:t>
            </a:r>
          </a:p>
          <a:p>
            <a:endParaRPr lang="cs-CZ" dirty="0"/>
          </a:p>
        </p:txBody>
      </p:sp>
      <p:pic>
        <p:nvPicPr>
          <p:cNvPr id="4" name="Obrázek 3" descr="C:\Users\Veronika Hubová\AppData\Local\Microsoft\Windows\INetCache\Content.Word\IROP_CZ_RO_B_C RGB.JPG">
            <a:extLst>
              <a:ext uri="{FF2B5EF4-FFF2-40B4-BE49-F238E27FC236}">
                <a16:creationId xmlns:a16="http://schemas.microsoft.com/office/drawing/2014/main" id="{478DCC3D-042E-4B52-80A7-F8568DBEEF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876851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09C02F-E150-42FF-8815-DDF4094B57D6}"/>
              </a:ext>
            </a:extLst>
          </p:cNvPr>
          <p:cNvSpPr>
            <a:spLocks noGrp="1"/>
          </p:cNvSpPr>
          <p:nvPr>
            <p:ph type="title"/>
          </p:nvPr>
        </p:nvSpPr>
        <p:spPr>
          <a:xfrm>
            <a:off x="677334" y="609600"/>
            <a:ext cx="8596668" cy="762000"/>
          </a:xfrm>
        </p:spPr>
        <p:txBody>
          <a:bodyPr/>
          <a:lstStyle/>
          <a:p>
            <a:r>
              <a:rPr lang="cs-CZ" dirty="0"/>
              <a:t>Shrnutí hodnocení MAS:</a:t>
            </a:r>
          </a:p>
        </p:txBody>
      </p:sp>
      <p:sp>
        <p:nvSpPr>
          <p:cNvPr id="3" name="Zástupný symbol pro obsah 2">
            <a:extLst>
              <a:ext uri="{FF2B5EF4-FFF2-40B4-BE49-F238E27FC236}">
                <a16:creationId xmlns:a16="http://schemas.microsoft.com/office/drawing/2014/main" id="{345449AF-78E2-4FE6-BC02-DEAED6FC7F70}"/>
              </a:ext>
            </a:extLst>
          </p:cNvPr>
          <p:cNvSpPr>
            <a:spLocks noGrp="1"/>
          </p:cNvSpPr>
          <p:nvPr>
            <p:ph idx="1"/>
          </p:nvPr>
        </p:nvSpPr>
        <p:spPr>
          <a:xfrm>
            <a:off x="677334" y="1557337"/>
            <a:ext cx="8596668" cy="4484025"/>
          </a:xfrm>
        </p:spPr>
        <p:txBody>
          <a:bodyPr>
            <a:normAutofit/>
          </a:bodyPr>
          <a:lstStyle/>
          <a:p>
            <a:r>
              <a:rPr lang="cs-CZ" sz="2000" b="1" u="sng" dirty="0"/>
              <a:t>Postup hodnocení MAS:</a:t>
            </a:r>
          </a:p>
          <a:p>
            <a:r>
              <a:rPr lang="cs-CZ" sz="2000" dirty="0"/>
              <a:t>Hodnocení formálních náležitostí a přijatelnosti provádí </a:t>
            </a:r>
            <a:r>
              <a:rPr lang="cs-CZ" sz="2000" dirty="0">
                <a:solidFill>
                  <a:srgbClr val="FF0000"/>
                </a:solidFill>
              </a:rPr>
              <a:t>pracovníci kanceláře MAS Rožnovsko</a:t>
            </a:r>
            <a:r>
              <a:rPr lang="cs-CZ" sz="2000" dirty="0"/>
              <a:t>. Věcné hodnocení provádí </a:t>
            </a:r>
            <a:r>
              <a:rPr lang="cs-CZ" sz="2000" dirty="0">
                <a:solidFill>
                  <a:srgbClr val="FF0000"/>
                </a:solidFill>
              </a:rPr>
              <a:t>Výběrová komise </a:t>
            </a:r>
            <a:r>
              <a:rPr lang="cs-CZ" sz="2000" dirty="0"/>
              <a:t>MAS Rožnovsko jakožto výběrový orgán. </a:t>
            </a:r>
            <a:r>
              <a:rPr lang="cs-CZ" sz="2000" dirty="0">
                <a:solidFill>
                  <a:srgbClr val="FF0000"/>
                </a:solidFill>
              </a:rPr>
              <a:t>Programový výbor </a:t>
            </a:r>
            <a:r>
              <a:rPr lang="cs-CZ" sz="2000" dirty="0"/>
              <a:t>MAS Rožnovsko jakožto rozhodovací orgán vybírá projekty k realizaci a stanovuje výši alokace na projekty na základě návrhu výběrové komise.</a:t>
            </a:r>
          </a:p>
          <a:p>
            <a:endParaRPr lang="cs-CZ" dirty="0"/>
          </a:p>
          <a:p>
            <a:r>
              <a:rPr lang="cs-CZ" sz="3000" dirty="0"/>
              <a:t>Minimální bodová hranice pro splnění věcného hodnocení je </a:t>
            </a:r>
            <a:r>
              <a:rPr lang="cs-CZ" sz="3000" b="1" dirty="0">
                <a:solidFill>
                  <a:srgbClr val="FF0000"/>
                </a:solidFill>
              </a:rPr>
              <a:t>50 bodů </a:t>
            </a:r>
            <a:r>
              <a:rPr lang="cs-CZ" sz="3000" b="1" dirty="0"/>
              <a:t>ze 100 bodů.</a:t>
            </a:r>
          </a:p>
          <a:p>
            <a:endParaRPr lang="cs-CZ" sz="3600" dirty="0"/>
          </a:p>
        </p:txBody>
      </p:sp>
      <p:pic>
        <p:nvPicPr>
          <p:cNvPr id="4" name="Obrázek 3" descr="C:\Users\Veronika Hubová\AppData\Local\Microsoft\Windows\INetCache\Content.Word\IROP_CZ_RO_B_C RGB.JPG">
            <a:extLst>
              <a:ext uri="{FF2B5EF4-FFF2-40B4-BE49-F238E27FC236}">
                <a16:creationId xmlns:a16="http://schemas.microsoft.com/office/drawing/2014/main" id="{1A65F919-0FD6-484B-9332-9D28871B1A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350379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DE2CA-E9DE-400C-BF0E-5A97A3C828FA}"/>
              </a:ext>
            </a:extLst>
          </p:cNvPr>
          <p:cNvSpPr>
            <a:spLocks noGrp="1"/>
          </p:cNvSpPr>
          <p:nvPr>
            <p:ph type="title"/>
          </p:nvPr>
        </p:nvSpPr>
        <p:spPr>
          <a:xfrm>
            <a:off x="0" y="1557338"/>
            <a:ext cx="9958388" cy="4629150"/>
          </a:xfrm>
        </p:spPr>
        <p:txBody>
          <a:bodyPr>
            <a:noAutofit/>
          </a:bodyPr>
          <a:lstStyle/>
          <a:p>
            <a:pPr algn="ctr"/>
            <a:r>
              <a:rPr lang="cs-CZ" sz="8000" dirty="0"/>
              <a:t>PRAVIDLA PRO </a:t>
            </a:r>
            <a:br>
              <a:rPr lang="cs-CZ" sz="8000" dirty="0"/>
            </a:br>
            <a:r>
              <a:rPr lang="cs-CZ" sz="8000" dirty="0"/>
              <a:t>ZADÁVÁNÍ </a:t>
            </a:r>
            <a:br>
              <a:rPr lang="cs-CZ" sz="8000" dirty="0"/>
            </a:br>
            <a:r>
              <a:rPr lang="cs-CZ" sz="8000" dirty="0"/>
              <a:t>VEŘEJNÝCH ZAKÁZEK</a:t>
            </a:r>
          </a:p>
        </p:txBody>
      </p:sp>
      <p:pic>
        <p:nvPicPr>
          <p:cNvPr id="3" name="Obrázek 2" descr="C:\Users\Veronika Hubová\AppData\Local\Microsoft\Windows\INetCache\Content.Word\IROP_CZ_RO_B_C RGB.JPG">
            <a:extLst>
              <a:ext uri="{FF2B5EF4-FFF2-40B4-BE49-F238E27FC236}">
                <a16:creationId xmlns:a16="http://schemas.microsoft.com/office/drawing/2014/main" id="{B4A6421F-479C-402C-9959-7626BFD920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77716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9F912-4076-4204-8847-F3E9FA64942A}"/>
              </a:ext>
            </a:extLst>
          </p:cNvPr>
          <p:cNvSpPr>
            <a:spLocks noGrp="1"/>
          </p:cNvSpPr>
          <p:nvPr>
            <p:ph type="title"/>
          </p:nvPr>
        </p:nvSpPr>
        <p:spPr/>
        <p:txBody>
          <a:bodyPr/>
          <a:lstStyle/>
          <a:p>
            <a:r>
              <a:rPr lang="cs-CZ" cap="all" dirty="0"/>
              <a:t>Zadávání veřejných zakázek</a:t>
            </a:r>
          </a:p>
        </p:txBody>
      </p:sp>
      <p:sp>
        <p:nvSpPr>
          <p:cNvPr id="3" name="Zástupný symbol pro obsah 2">
            <a:extLst>
              <a:ext uri="{FF2B5EF4-FFF2-40B4-BE49-F238E27FC236}">
                <a16:creationId xmlns:a16="http://schemas.microsoft.com/office/drawing/2014/main" id="{21A41054-BEB8-4A7E-8E5C-6ADAF57F2271}"/>
              </a:ext>
            </a:extLst>
          </p:cNvPr>
          <p:cNvSpPr>
            <a:spLocks noGrp="1"/>
          </p:cNvSpPr>
          <p:nvPr>
            <p:ph idx="1"/>
          </p:nvPr>
        </p:nvSpPr>
        <p:spPr>
          <a:xfrm>
            <a:off x="677334" y="2160589"/>
            <a:ext cx="9609666" cy="3880773"/>
          </a:xfrm>
        </p:spPr>
        <p:txBody>
          <a:bodyPr>
            <a:noAutofit/>
          </a:bodyPr>
          <a:lstStyle/>
          <a:p>
            <a:r>
              <a:rPr lang="cs-CZ" sz="3000" dirty="0"/>
              <a:t>Zákon č. 134/2016 Sb., o zadávání veřejných zakázek, ve znění pozdějších předpisů</a:t>
            </a:r>
          </a:p>
          <a:p>
            <a:endParaRPr lang="cs-CZ" sz="3000" dirty="0"/>
          </a:p>
          <a:p>
            <a:r>
              <a:rPr lang="cs-CZ" sz="3000" dirty="0"/>
              <a:t>Metodický pokyn pro oblast zadávání veřejných zakázek programové období 2014 – 2020 (MP) – Příloha P3 Obecných pravidel</a:t>
            </a:r>
          </a:p>
          <a:p>
            <a:endParaRPr lang="cs-CZ" sz="3000" dirty="0"/>
          </a:p>
          <a:p>
            <a:r>
              <a:rPr lang="cs-CZ" sz="3000" dirty="0"/>
              <a:t>Obecná pravidla pro žadatele a příjemce</a:t>
            </a:r>
          </a:p>
        </p:txBody>
      </p:sp>
      <p:pic>
        <p:nvPicPr>
          <p:cNvPr id="4" name="Obrázek 3" descr="C:\Users\Veronika Hubová\AppData\Local\Microsoft\Windows\INetCache\Content.Word\IROP_CZ_RO_B_C RGB.JPG">
            <a:extLst>
              <a:ext uri="{FF2B5EF4-FFF2-40B4-BE49-F238E27FC236}">
                <a16:creationId xmlns:a16="http://schemas.microsoft.com/office/drawing/2014/main" id="{B0612941-EF56-4C63-8600-5F39830524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384660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E4A933-E38E-45C3-BB03-F45236D1F0A1}"/>
              </a:ext>
            </a:extLst>
          </p:cNvPr>
          <p:cNvSpPr>
            <a:spLocks noGrp="1"/>
          </p:cNvSpPr>
          <p:nvPr>
            <p:ph type="title"/>
          </p:nvPr>
        </p:nvSpPr>
        <p:spPr/>
        <p:txBody>
          <a:bodyPr/>
          <a:lstStyle/>
          <a:p>
            <a:r>
              <a:rPr lang="cs-CZ" dirty="0"/>
              <a:t>Postup pro vkládání veřejných zakázek do systému MS2014+:</a:t>
            </a:r>
          </a:p>
        </p:txBody>
      </p:sp>
      <p:pic>
        <p:nvPicPr>
          <p:cNvPr id="9" name="Zástupný obsah 8">
            <a:extLst>
              <a:ext uri="{FF2B5EF4-FFF2-40B4-BE49-F238E27FC236}">
                <a16:creationId xmlns:a16="http://schemas.microsoft.com/office/drawing/2014/main" id="{BE92690C-0597-43CA-B70C-8F917158D4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478" y="1805799"/>
            <a:ext cx="6576630" cy="3246401"/>
          </a:xfrm>
        </p:spPr>
      </p:pic>
      <p:pic>
        <p:nvPicPr>
          <p:cNvPr id="10" name="Obrázek 9">
            <a:extLst>
              <a:ext uri="{FF2B5EF4-FFF2-40B4-BE49-F238E27FC236}">
                <a16:creationId xmlns:a16="http://schemas.microsoft.com/office/drawing/2014/main" id="{7C74957E-9D7F-4EBF-A053-876EA5AABC0A}"/>
              </a:ext>
            </a:extLst>
          </p:cNvPr>
          <p:cNvPicPr>
            <a:picLocks noChangeAspect="1"/>
          </p:cNvPicPr>
          <p:nvPr/>
        </p:nvPicPr>
        <p:blipFill>
          <a:blip r:embed="rId3"/>
          <a:stretch>
            <a:fillRect/>
          </a:stretch>
        </p:blipFill>
        <p:spPr>
          <a:xfrm>
            <a:off x="6829055" y="1930400"/>
            <a:ext cx="2262912" cy="4699894"/>
          </a:xfrm>
          <a:prstGeom prst="rect">
            <a:avLst/>
          </a:prstGeom>
        </p:spPr>
      </p:pic>
      <p:sp>
        <p:nvSpPr>
          <p:cNvPr id="11" name="TextovéPole 10">
            <a:extLst>
              <a:ext uri="{FF2B5EF4-FFF2-40B4-BE49-F238E27FC236}">
                <a16:creationId xmlns:a16="http://schemas.microsoft.com/office/drawing/2014/main" id="{DBFD41C0-B56B-4DF6-80B3-8A3E33280757}"/>
              </a:ext>
            </a:extLst>
          </p:cNvPr>
          <p:cNvSpPr txBox="1"/>
          <p:nvPr/>
        </p:nvSpPr>
        <p:spPr>
          <a:xfrm>
            <a:off x="816746" y="4900474"/>
            <a:ext cx="5830274" cy="2031325"/>
          </a:xfrm>
          <a:prstGeom prst="rect">
            <a:avLst/>
          </a:prstGeom>
          <a:noFill/>
        </p:spPr>
        <p:txBody>
          <a:bodyPr wrap="square" rtlCol="0">
            <a:spAutoFit/>
          </a:bodyPr>
          <a:lstStyle/>
          <a:p>
            <a:r>
              <a:rPr lang="cs-CZ" u="sng" dirty="0">
                <a:solidFill>
                  <a:srgbClr val="FF0000"/>
                </a:solidFill>
              </a:rPr>
              <a:t>Důležité upozornění:</a:t>
            </a:r>
          </a:p>
          <a:p>
            <a:r>
              <a:rPr lang="cs-CZ" dirty="0"/>
              <a:t>Veřejné zakázky se vyplňují samostatně. Po podání žádosti o dotaci </a:t>
            </a:r>
            <a:r>
              <a:rPr lang="cs-CZ" dirty="0">
                <a:solidFill>
                  <a:srgbClr val="FF0000"/>
                </a:solidFill>
              </a:rPr>
              <a:t>NEZAPOMEŇTE FINALIZOVAT a poté PODAT všechny veřejné zakázky </a:t>
            </a:r>
            <a:r>
              <a:rPr lang="cs-CZ" dirty="0"/>
              <a:t>vložené do systému.</a:t>
            </a:r>
          </a:p>
          <a:p>
            <a:r>
              <a:rPr lang="cs-CZ" dirty="0"/>
              <a:t>Žadatelé na to často zapomínají a nám se pak zakázka v systému nezobrazí pro kontrolu a musíme je k tomu vyzývat.</a:t>
            </a:r>
          </a:p>
        </p:txBody>
      </p:sp>
      <p:pic>
        <p:nvPicPr>
          <p:cNvPr id="6" name="Obrázek 5" descr="C:\Users\Veronika Hubová\AppData\Local\Microsoft\Windows\INetCache\Content.Word\IROP_CZ_RO_B_C RGB.JPG">
            <a:extLst>
              <a:ext uri="{FF2B5EF4-FFF2-40B4-BE49-F238E27FC236}">
                <a16:creationId xmlns:a16="http://schemas.microsoft.com/office/drawing/2014/main" id="{0C1A2CEF-5A7B-4902-937A-62F16B1994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3187550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04451D-DD49-45C9-9CB9-081C91560225}"/>
              </a:ext>
            </a:extLst>
          </p:cNvPr>
          <p:cNvSpPr>
            <a:spLocks noGrp="1"/>
          </p:cNvSpPr>
          <p:nvPr>
            <p:ph type="title"/>
          </p:nvPr>
        </p:nvSpPr>
        <p:spPr>
          <a:xfrm>
            <a:off x="0" y="1402672"/>
            <a:ext cx="10629899" cy="5255302"/>
          </a:xfrm>
        </p:spPr>
        <p:txBody>
          <a:bodyPr>
            <a:noAutofit/>
          </a:bodyPr>
          <a:lstStyle/>
          <a:p>
            <a:r>
              <a:rPr lang="cs-CZ" sz="8000" dirty="0"/>
              <a:t>POSTUP PŘI ZADÁVÁNÍ ŽÁDOSTI O PODPORU</a:t>
            </a:r>
            <a:br>
              <a:rPr lang="cs-CZ" sz="8000" dirty="0"/>
            </a:br>
            <a:r>
              <a:rPr lang="cs-CZ" sz="8000" dirty="0"/>
              <a:t> V SYSTÉMU MS2014+</a:t>
            </a:r>
          </a:p>
        </p:txBody>
      </p:sp>
      <p:pic>
        <p:nvPicPr>
          <p:cNvPr id="3" name="Obrázek 2" descr="C:\Users\Veronika Hubová\AppData\Local\Microsoft\Windows\INetCache\Content.Word\IROP_CZ_RO_B_C RGB.JPG">
            <a:extLst>
              <a:ext uri="{FF2B5EF4-FFF2-40B4-BE49-F238E27FC236}">
                <a16:creationId xmlns:a16="http://schemas.microsoft.com/office/drawing/2014/main" id="{9C0B215C-6240-4CF2-8A4E-A2E048A5DE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764378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5D49F2-5348-4B7F-973A-683336353D25}"/>
              </a:ext>
            </a:extLst>
          </p:cNvPr>
          <p:cNvSpPr>
            <a:spLocks noGrp="1"/>
          </p:cNvSpPr>
          <p:nvPr>
            <p:ph type="title"/>
          </p:nvPr>
        </p:nvSpPr>
        <p:spPr>
          <a:xfrm>
            <a:off x="677334" y="609600"/>
            <a:ext cx="8881004" cy="1320800"/>
          </a:xfrm>
        </p:spPr>
        <p:txBody>
          <a:bodyPr/>
          <a:lstStyle/>
          <a:p>
            <a:r>
              <a:rPr lang="cs-CZ" dirty="0"/>
              <a:t>Registrace žadatele do systému MS2014+:</a:t>
            </a:r>
            <a:br>
              <a:rPr lang="cs-CZ" dirty="0"/>
            </a:br>
            <a:r>
              <a:rPr lang="cs-CZ" dirty="0"/>
              <a:t>Odkaz ZDE: </a:t>
            </a:r>
            <a:r>
              <a:rPr lang="cs-CZ" dirty="0">
                <a:hlinkClick r:id="rId2"/>
              </a:rPr>
              <a:t>https://mseu.mssf.cz/</a:t>
            </a:r>
            <a:endParaRPr lang="cs-CZ" dirty="0"/>
          </a:p>
        </p:txBody>
      </p:sp>
      <p:pic>
        <p:nvPicPr>
          <p:cNvPr id="16" name="Zástupný symbol pro obsah 15">
            <a:extLst>
              <a:ext uri="{FF2B5EF4-FFF2-40B4-BE49-F238E27FC236}">
                <a16:creationId xmlns:a16="http://schemas.microsoft.com/office/drawing/2014/main" id="{F0C04935-9E81-4517-8191-2A540C7003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863" y="2189251"/>
            <a:ext cx="8596312" cy="3824111"/>
          </a:xfrm>
        </p:spPr>
      </p:pic>
      <p:pic>
        <p:nvPicPr>
          <p:cNvPr id="4" name="Obrázek 3" descr="C:\Users\Veronika Hubová\AppData\Local\Microsoft\Windows\INetCache\Content.Word\IROP_CZ_RO_B_C RGB.JPG">
            <a:extLst>
              <a:ext uri="{FF2B5EF4-FFF2-40B4-BE49-F238E27FC236}">
                <a16:creationId xmlns:a16="http://schemas.microsoft.com/office/drawing/2014/main" id="{DB8F85D4-62ED-4E71-AC3E-119B9DCEECA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389146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0145F-8F82-4D01-B739-13DB8E509EA7}"/>
              </a:ext>
            </a:extLst>
          </p:cNvPr>
          <p:cNvSpPr>
            <a:spLocks noGrp="1"/>
          </p:cNvSpPr>
          <p:nvPr>
            <p:ph type="title"/>
          </p:nvPr>
        </p:nvSpPr>
        <p:spPr>
          <a:xfrm>
            <a:off x="677333" y="609600"/>
            <a:ext cx="8895291" cy="676275"/>
          </a:xfrm>
        </p:spPr>
        <p:txBody>
          <a:bodyPr>
            <a:normAutofit fontScale="90000"/>
          </a:bodyPr>
          <a:lstStyle/>
          <a:p>
            <a:r>
              <a:rPr lang="cs-CZ" dirty="0"/>
              <a:t>Znázornění požadovaných údajů pro registraci:</a:t>
            </a:r>
          </a:p>
        </p:txBody>
      </p:sp>
      <p:pic>
        <p:nvPicPr>
          <p:cNvPr id="6" name="Obrázek 5">
            <a:extLst>
              <a:ext uri="{FF2B5EF4-FFF2-40B4-BE49-F238E27FC236}">
                <a16:creationId xmlns:a16="http://schemas.microsoft.com/office/drawing/2014/main" id="{1F882353-1A14-46A8-8A8E-1CA859F278B6}"/>
              </a:ext>
            </a:extLst>
          </p:cNvPr>
          <p:cNvPicPr>
            <a:picLocks noChangeAspect="1"/>
          </p:cNvPicPr>
          <p:nvPr/>
        </p:nvPicPr>
        <p:blipFill>
          <a:blip r:embed="rId2"/>
          <a:stretch>
            <a:fillRect/>
          </a:stretch>
        </p:blipFill>
        <p:spPr>
          <a:xfrm>
            <a:off x="1340527" y="1289316"/>
            <a:ext cx="7720544" cy="5395569"/>
          </a:xfrm>
          <a:prstGeom prst="rect">
            <a:avLst/>
          </a:prstGeom>
        </p:spPr>
      </p:pic>
      <p:pic>
        <p:nvPicPr>
          <p:cNvPr id="4" name="Obrázek 3" descr="C:\Users\Veronika Hubová\AppData\Local\Microsoft\Windows\INetCache\Content.Word\IROP_CZ_RO_B_C RGB.JPG">
            <a:extLst>
              <a:ext uri="{FF2B5EF4-FFF2-40B4-BE49-F238E27FC236}">
                <a16:creationId xmlns:a16="http://schemas.microsoft.com/office/drawing/2014/main" id="{86488A59-39F7-45EA-AFE4-F08A0B3682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83332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8B247-D538-4D77-AE77-7EC0601E6322}"/>
              </a:ext>
            </a:extLst>
          </p:cNvPr>
          <p:cNvSpPr>
            <a:spLocks noGrp="1"/>
          </p:cNvSpPr>
          <p:nvPr>
            <p:ph type="title"/>
          </p:nvPr>
        </p:nvSpPr>
        <p:spPr/>
        <p:txBody>
          <a:bodyPr/>
          <a:lstStyle/>
          <a:p>
            <a:r>
              <a:rPr lang="cs-CZ" dirty="0"/>
              <a:t>Přihlášení do systému po přidělení uživatelského jména:</a:t>
            </a:r>
          </a:p>
        </p:txBody>
      </p:sp>
      <p:pic>
        <p:nvPicPr>
          <p:cNvPr id="5" name="Zástupný symbol pro obsah 4">
            <a:extLst>
              <a:ext uri="{FF2B5EF4-FFF2-40B4-BE49-F238E27FC236}">
                <a16:creationId xmlns:a16="http://schemas.microsoft.com/office/drawing/2014/main" id="{06A3FD7F-E71D-4001-9C58-5D3C5ED27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2" y="1930401"/>
            <a:ext cx="9696293" cy="4318000"/>
          </a:xfrm>
        </p:spPr>
      </p:pic>
      <p:pic>
        <p:nvPicPr>
          <p:cNvPr id="4" name="Obrázek 3" descr="C:\Users\Veronika Hubová\AppData\Local\Microsoft\Windows\INetCache\Content.Word\IROP_CZ_RO_B_C RGB.JPG">
            <a:extLst>
              <a:ext uri="{FF2B5EF4-FFF2-40B4-BE49-F238E27FC236}">
                <a16:creationId xmlns:a16="http://schemas.microsoft.com/office/drawing/2014/main" id="{B68AA669-7A03-4651-946A-1BAF18854F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63203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02184-1EE5-4D74-9B41-AFF045FC666C}"/>
              </a:ext>
            </a:extLst>
          </p:cNvPr>
          <p:cNvSpPr>
            <a:spLocks noGrp="1"/>
          </p:cNvSpPr>
          <p:nvPr>
            <p:ph type="title"/>
          </p:nvPr>
        </p:nvSpPr>
        <p:spPr>
          <a:xfrm>
            <a:off x="677334" y="609601"/>
            <a:ext cx="8596668" cy="776288"/>
          </a:xfrm>
        </p:spPr>
        <p:txBody>
          <a:bodyPr/>
          <a:lstStyle/>
          <a:p>
            <a:r>
              <a:rPr lang="cs-CZ" dirty="0"/>
              <a:t>Název výzvy: „Sociální služby – IROP“</a:t>
            </a:r>
          </a:p>
        </p:txBody>
      </p:sp>
      <p:sp>
        <p:nvSpPr>
          <p:cNvPr id="3" name="Zástupný symbol pro obsah 2">
            <a:extLst>
              <a:ext uri="{FF2B5EF4-FFF2-40B4-BE49-F238E27FC236}">
                <a16:creationId xmlns:a16="http://schemas.microsoft.com/office/drawing/2014/main" id="{640D73A0-37FF-47E0-9E42-B26916A4D50A}"/>
              </a:ext>
            </a:extLst>
          </p:cNvPr>
          <p:cNvSpPr>
            <a:spLocks noGrp="1"/>
          </p:cNvSpPr>
          <p:nvPr>
            <p:ph idx="1"/>
          </p:nvPr>
        </p:nvSpPr>
        <p:spPr>
          <a:xfrm>
            <a:off x="677333" y="1528762"/>
            <a:ext cx="9478722" cy="5329237"/>
          </a:xfrm>
        </p:spPr>
        <p:txBody>
          <a:bodyPr>
            <a:normAutofit/>
          </a:bodyPr>
          <a:lstStyle/>
          <a:p>
            <a:r>
              <a:rPr lang="cs-CZ" b="1" dirty="0"/>
              <a:t>Číslo výzvy MAS:	</a:t>
            </a:r>
            <a:r>
              <a:rPr lang="cs-CZ" dirty="0"/>
              <a:t>			  15. výzva</a:t>
            </a:r>
          </a:p>
          <a:p>
            <a:r>
              <a:rPr lang="cs-CZ" b="1" dirty="0"/>
              <a:t>Číslo výzvy v ISKP2014+: </a:t>
            </a:r>
            <a:r>
              <a:rPr lang="cs-CZ" dirty="0"/>
              <a:t>		  100/06_16_072/CLLD_16_01_004</a:t>
            </a:r>
          </a:p>
          <a:p>
            <a:r>
              <a:rPr lang="cs-CZ" b="1" dirty="0"/>
              <a:t>Název výzvy v ISKP2014+:</a:t>
            </a:r>
            <a:r>
              <a:rPr lang="cs-CZ" dirty="0"/>
              <a:t>		  15.výzva MAS Rožnovsko, z.s.- IROP - Sociální služby</a:t>
            </a:r>
          </a:p>
          <a:p>
            <a:r>
              <a:rPr lang="cs-CZ" b="1" dirty="0"/>
              <a:t>Druh výzvy:	</a:t>
            </a:r>
            <a:r>
              <a:rPr lang="cs-CZ" dirty="0"/>
              <a:t>				  kolová</a:t>
            </a:r>
          </a:p>
          <a:p>
            <a:r>
              <a:rPr lang="cs-CZ" b="1" dirty="0"/>
              <a:t>Opatření integrované strategie: </a:t>
            </a:r>
            <a:r>
              <a:rPr lang="cs-CZ" dirty="0"/>
              <a:t>1.2.1. Lepší dostupnost a kvalita sociálních služeb</a:t>
            </a:r>
          </a:p>
          <a:p>
            <a:endParaRPr lang="cs-CZ" dirty="0"/>
          </a:p>
          <a:p>
            <a:r>
              <a:rPr lang="cs-CZ" b="1" dirty="0"/>
              <a:t>Datum a čas vyhlášení výzvy:</a:t>
            </a:r>
            <a:r>
              <a:rPr lang="cs-CZ" dirty="0"/>
              <a:t>								10.11.2021 10:00</a:t>
            </a:r>
          </a:p>
          <a:p>
            <a:r>
              <a:rPr lang="cs-CZ" b="1" dirty="0"/>
              <a:t>Datum a čas zpřístupnění formuláře žádosti o podporu:		</a:t>
            </a:r>
            <a:r>
              <a:rPr lang="cs-CZ" dirty="0"/>
              <a:t>10.11.2021 10:00</a:t>
            </a:r>
          </a:p>
          <a:p>
            <a:r>
              <a:rPr lang="cs-CZ" b="1" dirty="0"/>
              <a:t>Datum zahájení příjmu žádostí:		</a:t>
            </a:r>
            <a:r>
              <a:rPr lang="cs-CZ" dirty="0"/>
              <a:t>					10.11.2021 10:00</a:t>
            </a:r>
          </a:p>
          <a:p>
            <a:r>
              <a:rPr lang="cs-CZ" b="1" dirty="0"/>
              <a:t>Datum a čas ukončení příjmu žádostní o podporu:	</a:t>
            </a:r>
            <a:r>
              <a:rPr lang="cs-CZ" dirty="0"/>
              <a:t>		15.12.2021 12:00</a:t>
            </a:r>
          </a:p>
          <a:p>
            <a:r>
              <a:rPr lang="cs-CZ" b="1" dirty="0"/>
              <a:t>Datum a ukončení realizace projektu:</a:t>
            </a:r>
            <a:r>
              <a:rPr lang="cs-CZ" dirty="0"/>
              <a:t>						</a:t>
            </a:r>
            <a:r>
              <a:rPr lang="cs-CZ" b="1" dirty="0">
                <a:solidFill>
                  <a:srgbClr val="FF0000"/>
                </a:solidFill>
              </a:rPr>
              <a:t>30.06.2023</a:t>
            </a:r>
          </a:p>
        </p:txBody>
      </p:sp>
      <p:pic>
        <p:nvPicPr>
          <p:cNvPr id="4" name="Obrázek 3" descr="C:\Users\Veronika Hubová\AppData\Local\Microsoft\Windows\INetCache\Content.Word\IROP_CZ_RO_B_C RGB.JPG">
            <a:extLst>
              <a:ext uri="{FF2B5EF4-FFF2-40B4-BE49-F238E27FC236}">
                <a16:creationId xmlns:a16="http://schemas.microsoft.com/office/drawing/2014/main" id="{AB972C49-C9CF-44F7-98D3-3DDF9EBFE9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478419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71589D-EC6B-4823-AEB8-5E222D6DAA79}"/>
              </a:ext>
            </a:extLst>
          </p:cNvPr>
          <p:cNvSpPr>
            <a:spLocks noGrp="1"/>
          </p:cNvSpPr>
          <p:nvPr>
            <p:ph type="title"/>
          </p:nvPr>
        </p:nvSpPr>
        <p:spPr>
          <a:xfrm>
            <a:off x="677334" y="609600"/>
            <a:ext cx="8596668" cy="790575"/>
          </a:xfrm>
        </p:spPr>
        <p:txBody>
          <a:bodyPr/>
          <a:lstStyle/>
          <a:p>
            <a:r>
              <a:rPr lang="cs-CZ" dirty="0"/>
              <a:t>Výběr žadatele:</a:t>
            </a:r>
          </a:p>
        </p:txBody>
      </p:sp>
      <p:pic>
        <p:nvPicPr>
          <p:cNvPr id="5" name="Zástupný symbol pro obsah 4">
            <a:extLst>
              <a:ext uri="{FF2B5EF4-FFF2-40B4-BE49-F238E27FC236}">
                <a16:creationId xmlns:a16="http://schemas.microsoft.com/office/drawing/2014/main" id="{51F7C42A-D5F9-4497-B9AD-167A6B417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825" y="1585912"/>
            <a:ext cx="10859083" cy="4163265"/>
          </a:xfrm>
        </p:spPr>
      </p:pic>
      <p:pic>
        <p:nvPicPr>
          <p:cNvPr id="4" name="Obrázek 3" descr="C:\Users\Veronika Hubová\AppData\Local\Microsoft\Windows\INetCache\Content.Word\IROP_CZ_RO_B_C RGB.JPG">
            <a:extLst>
              <a:ext uri="{FF2B5EF4-FFF2-40B4-BE49-F238E27FC236}">
                <a16:creationId xmlns:a16="http://schemas.microsoft.com/office/drawing/2014/main" id="{1BD97270-B1FB-43A7-AAE3-E4CC4DFBFA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3012249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51609-7B23-42C6-97DD-11A71C9C9D65}"/>
              </a:ext>
            </a:extLst>
          </p:cNvPr>
          <p:cNvSpPr>
            <a:spLocks noGrp="1"/>
          </p:cNvSpPr>
          <p:nvPr>
            <p:ph type="title"/>
          </p:nvPr>
        </p:nvSpPr>
        <p:spPr>
          <a:xfrm>
            <a:off x="677334" y="609600"/>
            <a:ext cx="8596668" cy="690563"/>
          </a:xfrm>
        </p:spPr>
        <p:txBody>
          <a:bodyPr/>
          <a:lstStyle/>
          <a:p>
            <a:r>
              <a:rPr lang="cs-CZ" dirty="0"/>
              <a:t>Založení nové žádosti:</a:t>
            </a:r>
          </a:p>
        </p:txBody>
      </p:sp>
      <p:pic>
        <p:nvPicPr>
          <p:cNvPr id="5" name="Zástupný symbol pro obsah 4">
            <a:extLst>
              <a:ext uri="{FF2B5EF4-FFF2-40B4-BE49-F238E27FC236}">
                <a16:creationId xmlns:a16="http://schemas.microsoft.com/office/drawing/2014/main" id="{1F14F54D-CB57-44DB-AB72-62B58C3957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96" y="1443038"/>
            <a:ext cx="11603833" cy="4219575"/>
          </a:xfrm>
        </p:spPr>
      </p:pic>
      <p:pic>
        <p:nvPicPr>
          <p:cNvPr id="4" name="Obrázek 3" descr="C:\Users\Veronika Hubová\AppData\Local\Microsoft\Windows\INetCache\Content.Word\IROP_CZ_RO_B_C RGB.JPG">
            <a:extLst>
              <a:ext uri="{FF2B5EF4-FFF2-40B4-BE49-F238E27FC236}">
                <a16:creationId xmlns:a16="http://schemas.microsoft.com/office/drawing/2014/main" id="{B0224AB3-006E-41F7-A6D7-E4F6EFA96F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44907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2D0218-08E7-47D1-900F-B80EA11FE49A}"/>
              </a:ext>
            </a:extLst>
          </p:cNvPr>
          <p:cNvSpPr>
            <a:spLocks noGrp="1"/>
          </p:cNvSpPr>
          <p:nvPr>
            <p:ph type="title"/>
          </p:nvPr>
        </p:nvSpPr>
        <p:spPr>
          <a:xfrm>
            <a:off x="677334" y="609599"/>
            <a:ext cx="8596668" cy="1433513"/>
          </a:xfrm>
        </p:spPr>
        <p:txBody>
          <a:bodyPr>
            <a:normAutofit fontScale="90000"/>
          </a:bodyPr>
          <a:lstStyle/>
          <a:p>
            <a:r>
              <a:rPr lang="cs-CZ" dirty="0"/>
              <a:t>Výběr Programu a výzvy:</a:t>
            </a:r>
            <a:br>
              <a:rPr lang="cs-CZ" dirty="0"/>
            </a:br>
            <a:r>
              <a:rPr lang="cs-CZ" dirty="0"/>
              <a:t>06 – Integrovaný regionální operační program</a:t>
            </a:r>
          </a:p>
        </p:txBody>
      </p:sp>
      <p:pic>
        <p:nvPicPr>
          <p:cNvPr id="7" name="Zástupný symbol pro obsah 6">
            <a:extLst>
              <a:ext uri="{FF2B5EF4-FFF2-40B4-BE49-F238E27FC236}">
                <a16:creationId xmlns:a16="http://schemas.microsoft.com/office/drawing/2014/main" id="{3A8D6F27-1CB2-4C29-9E47-669F64EFC5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315917"/>
            <a:ext cx="9523412" cy="3955879"/>
          </a:xfrm>
        </p:spPr>
      </p:pic>
      <p:pic>
        <p:nvPicPr>
          <p:cNvPr id="4" name="Obrázek 3" descr="C:\Users\Veronika Hubová\AppData\Local\Microsoft\Windows\INetCache\Content.Word\IROP_CZ_RO_B_C RGB.JPG">
            <a:extLst>
              <a:ext uri="{FF2B5EF4-FFF2-40B4-BE49-F238E27FC236}">
                <a16:creationId xmlns:a16="http://schemas.microsoft.com/office/drawing/2014/main" id="{E897EA52-18B8-4681-9949-AF6CB5B8EF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183847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8C4BE5-A620-418F-914D-ED26DC79BFB0}"/>
              </a:ext>
            </a:extLst>
          </p:cNvPr>
          <p:cNvSpPr>
            <a:spLocks noGrp="1"/>
          </p:cNvSpPr>
          <p:nvPr>
            <p:ph type="title"/>
          </p:nvPr>
        </p:nvSpPr>
        <p:spPr>
          <a:xfrm>
            <a:off x="677334" y="609600"/>
            <a:ext cx="8596668" cy="1147763"/>
          </a:xfrm>
        </p:spPr>
        <p:txBody>
          <a:bodyPr>
            <a:normAutofit fontScale="90000"/>
          </a:bodyPr>
          <a:lstStyle/>
          <a:p>
            <a:r>
              <a:rPr lang="cs-CZ" dirty="0"/>
              <a:t>Výběr výzvy:</a:t>
            </a:r>
            <a:br>
              <a:rPr lang="cs-CZ" dirty="0"/>
            </a:br>
            <a:r>
              <a:rPr lang="cs-CZ" dirty="0"/>
              <a:t>62. výzva IROP – SOCIÁLNÍ INFRASRUKTURA</a:t>
            </a:r>
          </a:p>
        </p:txBody>
      </p:sp>
      <p:pic>
        <p:nvPicPr>
          <p:cNvPr id="5" name="Zástupný symbol pro obsah 4">
            <a:extLst>
              <a:ext uri="{FF2B5EF4-FFF2-40B4-BE49-F238E27FC236}">
                <a16:creationId xmlns:a16="http://schemas.microsoft.com/office/drawing/2014/main" id="{3D317791-BD5F-4D32-B0F2-30A01618B9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35" y="1957388"/>
            <a:ext cx="10956827" cy="4171950"/>
          </a:xfrm>
        </p:spPr>
      </p:pic>
      <p:pic>
        <p:nvPicPr>
          <p:cNvPr id="4" name="Obrázek 3" descr="C:\Users\Veronika Hubová\AppData\Local\Microsoft\Windows\INetCache\Content.Word\IROP_CZ_RO_B_C RGB.JPG">
            <a:extLst>
              <a:ext uri="{FF2B5EF4-FFF2-40B4-BE49-F238E27FC236}">
                <a16:creationId xmlns:a16="http://schemas.microsoft.com/office/drawing/2014/main" id="{8B4887F6-537F-46F2-B536-AB54C4FA62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4019682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397F5-3060-4429-9FCA-58539222E517}"/>
              </a:ext>
            </a:extLst>
          </p:cNvPr>
          <p:cNvSpPr>
            <a:spLocks noGrp="1"/>
          </p:cNvSpPr>
          <p:nvPr>
            <p:ph type="title"/>
          </p:nvPr>
        </p:nvSpPr>
        <p:spPr>
          <a:xfrm>
            <a:off x="550415" y="609600"/>
            <a:ext cx="9525740" cy="1320800"/>
          </a:xfrm>
        </p:spPr>
        <p:txBody>
          <a:bodyPr>
            <a:normAutofit fontScale="90000"/>
          </a:bodyPr>
          <a:lstStyle/>
          <a:p>
            <a:r>
              <a:rPr lang="cs-CZ" dirty="0"/>
              <a:t>Výběr </a:t>
            </a:r>
            <a:r>
              <a:rPr lang="cs-CZ" dirty="0" err="1"/>
              <a:t>povýzvy</a:t>
            </a:r>
            <a:r>
              <a:rPr lang="cs-CZ" dirty="0"/>
              <a:t>:</a:t>
            </a:r>
            <a:br>
              <a:rPr lang="cs-CZ" dirty="0"/>
            </a:br>
            <a:r>
              <a:rPr lang="cs-CZ" dirty="0"/>
              <a:t>Číslo </a:t>
            </a:r>
            <a:r>
              <a:rPr lang="cs-CZ" dirty="0" err="1"/>
              <a:t>podvýzvy</a:t>
            </a:r>
            <a:r>
              <a:rPr lang="cs-CZ" dirty="0"/>
              <a:t>: 382/06_16_072/CLLD_16_01_004</a:t>
            </a:r>
          </a:p>
        </p:txBody>
      </p:sp>
      <p:pic>
        <p:nvPicPr>
          <p:cNvPr id="4" name="Obrázek 3" descr="C:\Users\Veronika Hubová\AppData\Local\Microsoft\Windows\INetCache\Content.Word\IROP_CZ_RO_B_C RGB.JPG">
            <a:extLst>
              <a:ext uri="{FF2B5EF4-FFF2-40B4-BE49-F238E27FC236}">
                <a16:creationId xmlns:a16="http://schemas.microsoft.com/office/drawing/2014/main" id="{47A46655-4CC5-4603-95BB-EC1BE04CE0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pic>
        <p:nvPicPr>
          <p:cNvPr id="8" name="Zástupný obsah 7">
            <a:extLst>
              <a:ext uri="{FF2B5EF4-FFF2-40B4-BE49-F238E27FC236}">
                <a16:creationId xmlns:a16="http://schemas.microsoft.com/office/drawing/2014/main" id="{2A0DDDD1-38B2-4EE8-8BF5-909A51B480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758" y="1924741"/>
            <a:ext cx="9722996" cy="4085442"/>
          </a:xfrm>
        </p:spPr>
      </p:pic>
    </p:spTree>
    <p:extLst>
      <p:ext uri="{BB962C8B-B14F-4D97-AF65-F5344CB8AC3E}">
        <p14:creationId xmlns:p14="http://schemas.microsoft.com/office/powerpoint/2010/main" val="3773852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AE38C-35DC-40CE-92DD-4C4CB92727F1}"/>
              </a:ext>
            </a:extLst>
          </p:cNvPr>
          <p:cNvSpPr>
            <a:spLocks noGrp="1"/>
          </p:cNvSpPr>
          <p:nvPr>
            <p:ph type="title"/>
          </p:nvPr>
        </p:nvSpPr>
        <p:spPr>
          <a:xfrm>
            <a:off x="466892" y="647300"/>
            <a:ext cx="8596668" cy="1320800"/>
          </a:xfrm>
        </p:spPr>
        <p:txBody>
          <a:bodyPr/>
          <a:lstStyle/>
          <a:p>
            <a:r>
              <a:rPr lang="cs-CZ" dirty="0"/>
              <a:t>Nastavení signatáře a editora:</a:t>
            </a:r>
          </a:p>
        </p:txBody>
      </p:sp>
      <p:pic>
        <p:nvPicPr>
          <p:cNvPr id="7" name="Zástupný obsah 6">
            <a:extLst>
              <a:ext uri="{FF2B5EF4-FFF2-40B4-BE49-F238E27FC236}">
                <a16:creationId xmlns:a16="http://schemas.microsoft.com/office/drawing/2014/main" id="{E37FD306-8012-4D55-8EC7-014AF8DECA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804" y="1307700"/>
            <a:ext cx="7578636" cy="5448205"/>
          </a:xfrm>
        </p:spPr>
      </p:pic>
      <p:pic>
        <p:nvPicPr>
          <p:cNvPr id="4" name="Obrázek 3" descr="C:\Users\Veronika Hubová\AppData\Local\Microsoft\Windows\INetCache\Content.Word\IROP_CZ_RO_B_C RGB.JPG">
            <a:extLst>
              <a:ext uri="{FF2B5EF4-FFF2-40B4-BE49-F238E27FC236}">
                <a16:creationId xmlns:a16="http://schemas.microsoft.com/office/drawing/2014/main" id="{5109CFA9-9B1B-4422-8BF0-0CEB411E88D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819701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5244A-20BB-485B-A2F2-6C2224287935}"/>
              </a:ext>
            </a:extLst>
          </p:cNvPr>
          <p:cNvSpPr>
            <a:spLocks noGrp="1"/>
          </p:cNvSpPr>
          <p:nvPr>
            <p:ph type="title"/>
          </p:nvPr>
        </p:nvSpPr>
        <p:spPr>
          <a:xfrm>
            <a:off x="677334" y="609600"/>
            <a:ext cx="8596668" cy="704850"/>
          </a:xfrm>
        </p:spPr>
        <p:txBody>
          <a:bodyPr/>
          <a:lstStyle/>
          <a:p>
            <a:r>
              <a:rPr lang="cs-CZ" dirty="0"/>
              <a:t>Návod na vyplnění:</a:t>
            </a:r>
          </a:p>
        </p:txBody>
      </p:sp>
      <p:sp>
        <p:nvSpPr>
          <p:cNvPr id="3" name="Zástupný symbol pro obsah 2">
            <a:extLst>
              <a:ext uri="{FF2B5EF4-FFF2-40B4-BE49-F238E27FC236}">
                <a16:creationId xmlns:a16="http://schemas.microsoft.com/office/drawing/2014/main" id="{7B38070D-4814-4949-A113-319B6A98A3AC}"/>
              </a:ext>
            </a:extLst>
          </p:cNvPr>
          <p:cNvSpPr>
            <a:spLocks noGrp="1"/>
          </p:cNvSpPr>
          <p:nvPr>
            <p:ph idx="1"/>
          </p:nvPr>
        </p:nvSpPr>
        <p:spPr>
          <a:xfrm>
            <a:off x="677333" y="1314451"/>
            <a:ext cx="8966729" cy="4726912"/>
          </a:xfrm>
        </p:spPr>
        <p:txBody>
          <a:bodyPr>
            <a:noAutofit/>
          </a:bodyPr>
          <a:lstStyle/>
          <a:p>
            <a:r>
              <a:rPr lang="cs-CZ" sz="2400" dirty="0"/>
              <a:t>Uživatel vyplňuje záložky postupně.</a:t>
            </a:r>
          </a:p>
          <a:p>
            <a:r>
              <a:rPr lang="cs-CZ" sz="2400" dirty="0"/>
              <a:t>Žlutá pole = povinná</a:t>
            </a:r>
          </a:p>
          <a:p>
            <a:r>
              <a:rPr lang="cs-CZ" sz="2400" dirty="0"/>
              <a:t>Šedá pole = volitelná (zpřístupní se podle data vyplňovaných během žádosti, nebo nejsou podle zadaných dat povinná)</a:t>
            </a:r>
          </a:p>
          <a:p>
            <a:r>
              <a:rPr lang="cs-CZ" sz="2400" dirty="0"/>
              <a:t>Bílá pole = vyplňuje sám systém</a:t>
            </a:r>
          </a:p>
          <a:p>
            <a:endParaRPr lang="cs-CZ" sz="2400" dirty="0"/>
          </a:p>
          <a:p>
            <a:r>
              <a:rPr lang="cs-CZ" sz="2400" dirty="0">
                <a:solidFill>
                  <a:srgbClr val="FF0000"/>
                </a:solidFill>
              </a:rPr>
              <a:t>UPOZORNĚNÍ: Každou vyplněnou záložku, či delší textové pole před jeho opuštěním uložte!</a:t>
            </a:r>
          </a:p>
          <a:p>
            <a:r>
              <a:rPr lang="cs-CZ" sz="2400" dirty="0">
                <a:solidFill>
                  <a:srgbClr val="FF0000"/>
                </a:solidFill>
              </a:rPr>
              <a:t>Doporučujeme </a:t>
            </a:r>
            <a:r>
              <a:rPr lang="cs-CZ" sz="2400" u="sng" dirty="0">
                <a:solidFill>
                  <a:srgbClr val="FF0000"/>
                </a:solidFill>
              </a:rPr>
              <a:t>žádost průběžně ukládat </a:t>
            </a:r>
            <a:r>
              <a:rPr lang="cs-CZ" sz="2400" dirty="0">
                <a:solidFill>
                  <a:srgbClr val="FF0000"/>
                </a:solidFill>
              </a:rPr>
              <a:t>při vyplňování.</a:t>
            </a:r>
          </a:p>
        </p:txBody>
      </p:sp>
      <p:pic>
        <p:nvPicPr>
          <p:cNvPr id="4" name="Obrázek 3" descr="C:\Users\Veronika Hubová\AppData\Local\Microsoft\Windows\INetCache\Content.Word\IROP_CZ_RO_B_C RGB.JPG">
            <a:extLst>
              <a:ext uri="{FF2B5EF4-FFF2-40B4-BE49-F238E27FC236}">
                <a16:creationId xmlns:a16="http://schemas.microsoft.com/office/drawing/2014/main" id="{DA1176C3-ADB1-40DB-A6E0-105950934F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766157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AE38C-35DC-40CE-92DD-4C4CB92727F1}"/>
              </a:ext>
            </a:extLst>
          </p:cNvPr>
          <p:cNvSpPr>
            <a:spLocks noGrp="1"/>
          </p:cNvSpPr>
          <p:nvPr>
            <p:ph type="title"/>
          </p:nvPr>
        </p:nvSpPr>
        <p:spPr>
          <a:xfrm>
            <a:off x="568170" y="666981"/>
            <a:ext cx="9339309" cy="743412"/>
          </a:xfrm>
        </p:spPr>
        <p:txBody>
          <a:bodyPr/>
          <a:lstStyle/>
          <a:p>
            <a:r>
              <a:rPr lang="cs-CZ" dirty="0"/>
              <a:t>Nastavení harmonogramu v žádosti:</a:t>
            </a:r>
          </a:p>
        </p:txBody>
      </p:sp>
      <p:sp>
        <p:nvSpPr>
          <p:cNvPr id="4" name="Zástupný obsah 3">
            <a:extLst>
              <a:ext uri="{FF2B5EF4-FFF2-40B4-BE49-F238E27FC236}">
                <a16:creationId xmlns:a16="http://schemas.microsoft.com/office/drawing/2014/main" id="{E40D796B-435A-4E72-A3B8-599C56CB3918}"/>
              </a:ext>
            </a:extLst>
          </p:cNvPr>
          <p:cNvSpPr>
            <a:spLocks noGrp="1"/>
          </p:cNvSpPr>
          <p:nvPr>
            <p:ph idx="1"/>
          </p:nvPr>
        </p:nvSpPr>
        <p:spPr>
          <a:xfrm>
            <a:off x="381739" y="1038687"/>
            <a:ext cx="9339309" cy="5415379"/>
          </a:xfrm>
        </p:spPr>
        <p:txBody>
          <a:bodyPr>
            <a:normAutofit/>
          </a:bodyPr>
          <a:lstStyle/>
          <a:p>
            <a:endParaRPr lang="cs-CZ" i="1" dirty="0"/>
          </a:p>
          <a:p>
            <a:r>
              <a:rPr lang="cs-CZ" i="1" dirty="0"/>
              <a:t>Při vyplňování žádosti o dotaci v systému je třeba dbát na soulad dat v záložkách:</a:t>
            </a:r>
          </a:p>
          <a:p>
            <a:pPr lvl="1"/>
            <a:r>
              <a:rPr lang="cs-CZ" b="1" i="1" dirty="0"/>
              <a:t>Projekt</a:t>
            </a:r>
          </a:p>
          <a:p>
            <a:pPr lvl="1"/>
            <a:r>
              <a:rPr lang="cs-CZ" b="1" i="1" dirty="0"/>
              <a:t>Etapy projektu</a:t>
            </a:r>
          </a:p>
          <a:p>
            <a:pPr lvl="1"/>
            <a:r>
              <a:rPr lang="cs-CZ" b="1" i="1" dirty="0"/>
              <a:t>Indikátory</a:t>
            </a:r>
          </a:p>
          <a:p>
            <a:pPr lvl="1"/>
            <a:r>
              <a:rPr lang="cs-CZ" b="1" i="1" dirty="0"/>
              <a:t>Finanční plán</a:t>
            </a:r>
          </a:p>
          <a:p>
            <a:pPr marL="457200" lvl="1" indent="0">
              <a:buNone/>
            </a:pPr>
            <a:endParaRPr lang="cs-CZ" i="1" dirty="0"/>
          </a:p>
          <a:p>
            <a:r>
              <a:rPr lang="cs-CZ" b="1" i="1" dirty="0"/>
              <a:t>Etapy</a:t>
            </a:r>
            <a:r>
              <a:rPr lang="cs-CZ" i="1" dirty="0"/>
              <a:t> projektu na sebe </a:t>
            </a:r>
            <a:r>
              <a:rPr lang="cs-CZ" b="1" i="1" dirty="0"/>
              <a:t>musí navazovat</a:t>
            </a:r>
            <a:r>
              <a:rPr lang="cs-CZ" i="1" dirty="0"/>
              <a:t>. Délka jedné etapy je </a:t>
            </a:r>
            <a:r>
              <a:rPr lang="cs-CZ" b="1" i="1" dirty="0"/>
              <a:t>minimálně 3 měsíce</a:t>
            </a:r>
            <a:r>
              <a:rPr lang="cs-CZ" i="1" dirty="0"/>
              <a:t>.</a:t>
            </a:r>
          </a:p>
          <a:p>
            <a:r>
              <a:rPr lang="cs-CZ" i="1" dirty="0"/>
              <a:t>Záložka </a:t>
            </a:r>
            <a:r>
              <a:rPr lang="cs-CZ" b="1" i="1" dirty="0"/>
              <a:t>Finanční plán </a:t>
            </a:r>
            <a:r>
              <a:rPr lang="cs-CZ" i="1" dirty="0"/>
              <a:t>musí být vyplněna dle přílohy č. 1 Specifických pravidel - Žádost o platbu, kdy je stanoveno, že žádost o platbu má být předložena do </a:t>
            </a:r>
            <a:r>
              <a:rPr lang="cs-CZ" b="1" i="1" dirty="0"/>
              <a:t>20 pracovních dní po ukončení etapy</a:t>
            </a:r>
            <a:r>
              <a:rPr lang="cs-CZ" i="1" dirty="0"/>
              <a:t>.</a:t>
            </a:r>
          </a:p>
          <a:p>
            <a:pPr marL="0" indent="0">
              <a:buNone/>
            </a:pPr>
            <a:endParaRPr lang="cs-CZ" i="1" dirty="0"/>
          </a:p>
          <a:p>
            <a:r>
              <a:rPr lang="cs-CZ" i="1" dirty="0">
                <a:solidFill>
                  <a:srgbClr val="FF0000"/>
                </a:solidFill>
              </a:rPr>
              <a:t>Pozor!!! na soulad dat v žádosti o dotaci vkládanou do systému ISKP2014+ a také dat uvedených ve Studii proveditelnosti.</a:t>
            </a:r>
            <a:endParaRPr lang="cs-CZ" dirty="0">
              <a:solidFill>
                <a:srgbClr val="FF0000"/>
              </a:solidFill>
            </a:endParaRPr>
          </a:p>
        </p:txBody>
      </p:sp>
      <p:pic>
        <p:nvPicPr>
          <p:cNvPr id="5" name="Obrázek 4" descr="C:\Users\Veronika Hubová\AppData\Local\Microsoft\Windows\INetCache\Content.Word\IROP_CZ_RO_B_C RGB.JPG">
            <a:extLst>
              <a:ext uri="{FF2B5EF4-FFF2-40B4-BE49-F238E27FC236}">
                <a16:creationId xmlns:a16="http://schemas.microsoft.com/office/drawing/2014/main" id="{D9E47DDB-7A75-4468-87A3-EE7E919848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096832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842D45-89CE-43BC-BACD-C23CB7F527F9}"/>
              </a:ext>
            </a:extLst>
          </p:cNvPr>
          <p:cNvSpPr>
            <a:spLocks noGrp="1"/>
          </p:cNvSpPr>
          <p:nvPr>
            <p:ph type="title"/>
          </p:nvPr>
        </p:nvSpPr>
        <p:spPr>
          <a:xfrm>
            <a:off x="381740" y="668632"/>
            <a:ext cx="8930935" cy="914400"/>
          </a:xfrm>
        </p:spPr>
        <p:txBody>
          <a:bodyPr>
            <a:normAutofit/>
          </a:bodyPr>
          <a:lstStyle/>
          <a:p>
            <a:r>
              <a:rPr lang="cs-CZ" dirty="0"/>
              <a:t>Jedno etapový projekt </a:t>
            </a:r>
            <a:r>
              <a:rPr lang="cs-CZ" sz="1300" dirty="0"/>
              <a:t>(ilustrativní příklad nastavení)</a:t>
            </a:r>
            <a:r>
              <a:rPr lang="cs-CZ" dirty="0"/>
              <a:t>:</a:t>
            </a:r>
          </a:p>
        </p:txBody>
      </p:sp>
      <p:pic>
        <p:nvPicPr>
          <p:cNvPr id="10" name="Zástupný obsah 9">
            <a:extLst>
              <a:ext uri="{FF2B5EF4-FFF2-40B4-BE49-F238E27FC236}">
                <a16:creationId xmlns:a16="http://schemas.microsoft.com/office/drawing/2014/main" id="{3C1BCA99-2953-4614-BEB6-770F8A9192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090" y="1382559"/>
            <a:ext cx="7403404" cy="5404420"/>
          </a:xfrm>
        </p:spPr>
      </p:pic>
      <p:sp>
        <p:nvSpPr>
          <p:cNvPr id="12" name="TextovéPole 11">
            <a:extLst>
              <a:ext uri="{FF2B5EF4-FFF2-40B4-BE49-F238E27FC236}">
                <a16:creationId xmlns:a16="http://schemas.microsoft.com/office/drawing/2014/main" id="{A9921367-52DB-45F7-B901-1859C735F102}"/>
              </a:ext>
            </a:extLst>
          </p:cNvPr>
          <p:cNvSpPr txBox="1"/>
          <p:nvPr/>
        </p:nvSpPr>
        <p:spPr>
          <a:xfrm>
            <a:off x="3160450" y="6391922"/>
            <a:ext cx="6152225" cy="369332"/>
          </a:xfrm>
          <a:prstGeom prst="rect">
            <a:avLst/>
          </a:prstGeom>
          <a:noFill/>
        </p:spPr>
        <p:txBody>
          <a:bodyPr wrap="square" rtlCol="0">
            <a:spAutoFit/>
          </a:bodyPr>
          <a:lstStyle/>
          <a:p>
            <a:r>
              <a:rPr lang="cs-CZ" b="1" dirty="0">
                <a:solidFill>
                  <a:srgbClr val="FF0000"/>
                </a:solidFill>
              </a:rPr>
              <a:t>Důležité je navázat Finanční plán na etapu projektu!!!</a:t>
            </a:r>
          </a:p>
        </p:txBody>
      </p:sp>
      <p:pic>
        <p:nvPicPr>
          <p:cNvPr id="5" name="Obrázek 4" descr="C:\Users\Veronika Hubová\AppData\Local\Microsoft\Windows\INetCache\Content.Word\IROP_CZ_RO_B_C RGB.JPG">
            <a:extLst>
              <a:ext uri="{FF2B5EF4-FFF2-40B4-BE49-F238E27FC236}">
                <a16:creationId xmlns:a16="http://schemas.microsoft.com/office/drawing/2014/main" id="{0C4F5322-8E35-42E5-B6B1-209836D864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641693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BD353B-DCA9-4B88-9142-C411D28DAED0}"/>
              </a:ext>
            </a:extLst>
          </p:cNvPr>
          <p:cNvSpPr>
            <a:spLocks noGrp="1"/>
          </p:cNvSpPr>
          <p:nvPr>
            <p:ph type="title"/>
          </p:nvPr>
        </p:nvSpPr>
        <p:spPr>
          <a:xfrm>
            <a:off x="210968" y="745724"/>
            <a:ext cx="9048442" cy="1184676"/>
          </a:xfrm>
        </p:spPr>
        <p:txBody>
          <a:bodyPr/>
          <a:lstStyle/>
          <a:p>
            <a:r>
              <a:rPr lang="cs-CZ" dirty="0"/>
              <a:t>Dvou a více etapový projekt </a:t>
            </a:r>
            <a:r>
              <a:rPr lang="cs-CZ" sz="1200" dirty="0"/>
              <a:t>(ilustrativní příklad nastavení)</a:t>
            </a:r>
            <a:r>
              <a:rPr lang="cs-CZ" dirty="0"/>
              <a:t>:</a:t>
            </a:r>
          </a:p>
        </p:txBody>
      </p:sp>
      <p:pic>
        <p:nvPicPr>
          <p:cNvPr id="10" name="Zástupný obsah 9">
            <a:extLst>
              <a:ext uri="{FF2B5EF4-FFF2-40B4-BE49-F238E27FC236}">
                <a16:creationId xmlns:a16="http://schemas.microsoft.com/office/drawing/2014/main" id="{B117D1E0-C342-475D-8B12-5256F648A9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152" y="1446908"/>
            <a:ext cx="10733695" cy="5326754"/>
          </a:xfrm>
        </p:spPr>
      </p:pic>
      <p:sp>
        <p:nvSpPr>
          <p:cNvPr id="11" name="TextovéPole 10">
            <a:extLst>
              <a:ext uri="{FF2B5EF4-FFF2-40B4-BE49-F238E27FC236}">
                <a16:creationId xmlns:a16="http://schemas.microsoft.com/office/drawing/2014/main" id="{4AA8FE48-3751-4E12-BEAA-63EF62B85991}"/>
              </a:ext>
            </a:extLst>
          </p:cNvPr>
          <p:cNvSpPr txBox="1"/>
          <p:nvPr/>
        </p:nvSpPr>
        <p:spPr>
          <a:xfrm>
            <a:off x="7918882" y="5691504"/>
            <a:ext cx="3773010" cy="646331"/>
          </a:xfrm>
          <a:prstGeom prst="rect">
            <a:avLst/>
          </a:prstGeom>
          <a:noFill/>
        </p:spPr>
        <p:txBody>
          <a:bodyPr wrap="square" rtlCol="0">
            <a:spAutoFit/>
          </a:bodyPr>
          <a:lstStyle/>
          <a:p>
            <a:r>
              <a:rPr lang="cs-CZ" b="1" dirty="0">
                <a:solidFill>
                  <a:srgbClr val="FF0000"/>
                </a:solidFill>
              </a:rPr>
              <a:t>Důležité je navázat Finanční plán na jednotlivé etapy projektu!!!!</a:t>
            </a:r>
          </a:p>
        </p:txBody>
      </p:sp>
      <p:sp>
        <p:nvSpPr>
          <p:cNvPr id="12" name="TextovéPole 11">
            <a:extLst>
              <a:ext uri="{FF2B5EF4-FFF2-40B4-BE49-F238E27FC236}">
                <a16:creationId xmlns:a16="http://schemas.microsoft.com/office/drawing/2014/main" id="{486E0612-00AE-442F-B874-A849CEF9644E}"/>
              </a:ext>
            </a:extLst>
          </p:cNvPr>
          <p:cNvSpPr txBox="1"/>
          <p:nvPr/>
        </p:nvSpPr>
        <p:spPr>
          <a:xfrm>
            <a:off x="7918882" y="3105834"/>
            <a:ext cx="2876365" cy="646331"/>
          </a:xfrm>
          <a:prstGeom prst="rect">
            <a:avLst/>
          </a:prstGeom>
          <a:noFill/>
        </p:spPr>
        <p:txBody>
          <a:bodyPr wrap="square" rtlCol="0">
            <a:spAutoFit/>
          </a:bodyPr>
          <a:lstStyle/>
          <a:p>
            <a:r>
              <a:rPr lang="cs-CZ" b="1" dirty="0">
                <a:solidFill>
                  <a:srgbClr val="FF0000"/>
                </a:solidFill>
              </a:rPr>
              <a:t>Jednotlivé etapy na sebe musí časově navazovat!!!</a:t>
            </a:r>
          </a:p>
        </p:txBody>
      </p:sp>
      <p:pic>
        <p:nvPicPr>
          <p:cNvPr id="6" name="Obrázek 5" descr="C:\Users\Veronika Hubová\AppData\Local\Microsoft\Windows\INetCache\Content.Word\IROP_CZ_RO_B_C RGB.JPG">
            <a:extLst>
              <a:ext uri="{FF2B5EF4-FFF2-40B4-BE49-F238E27FC236}">
                <a16:creationId xmlns:a16="http://schemas.microsoft.com/office/drawing/2014/main" id="{71A00B8A-538F-4915-AD9F-0B189256B3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400052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F6B657-A715-4253-AE41-A5C55AF2490D}"/>
              </a:ext>
            </a:extLst>
          </p:cNvPr>
          <p:cNvSpPr>
            <a:spLocks noGrp="1"/>
          </p:cNvSpPr>
          <p:nvPr>
            <p:ph type="title"/>
          </p:nvPr>
        </p:nvSpPr>
        <p:spPr>
          <a:xfrm>
            <a:off x="677334" y="609600"/>
            <a:ext cx="8596668" cy="933450"/>
          </a:xfrm>
        </p:spPr>
        <p:txBody>
          <a:bodyPr/>
          <a:lstStyle/>
          <a:p>
            <a:r>
              <a:rPr lang="cs-CZ" dirty="0"/>
              <a:t>Podpora:</a:t>
            </a:r>
          </a:p>
        </p:txBody>
      </p:sp>
      <p:sp>
        <p:nvSpPr>
          <p:cNvPr id="3" name="Zástupný symbol pro obsah 2">
            <a:extLst>
              <a:ext uri="{FF2B5EF4-FFF2-40B4-BE49-F238E27FC236}">
                <a16:creationId xmlns:a16="http://schemas.microsoft.com/office/drawing/2014/main" id="{C671237F-6BA2-4295-B37F-A4F32A2B2C98}"/>
              </a:ext>
            </a:extLst>
          </p:cNvPr>
          <p:cNvSpPr>
            <a:spLocks noGrp="1"/>
          </p:cNvSpPr>
          <p:nvPr>
            <p:ph idx="1"/>
          </p:nvPr>
        </p:nvSpPr>
        <p:spPr>
          <a:xfrm>
            <a:off x="677334" y="1362075"/>
            <a:ext cx="8596668" cy="5278422"/>
          </a:xfrm>
        </p:spPr>
        <p:txBody>
          <a:bodyPr>
            <a:noAutofit/>
          </a:bodyPr>
          <a:lstStyle/>
          <a:p>
            <a:r>
              <a:rPr lang="cs-CZ" sz="2000" b="1" dirty="0"/>
              <a:t>Celková částka alokace výzvy MAS (CZV):	</a:t>
            </a:r>
            <a:r>
              <a:rPr lang="cs-CZ" sz="2000" b="1" dirty="0">
                <a:solidFill>
                  <a:srgbClr val="FF0000"/>
                </a:solidFill>
              </a:rPr>
              <a:t>1.052.631,- Kč</a:t>
            </a:r>
          </a:p>
          <a:p>
            <a:r>
              <a:rPr lang="cs-CZ" sz="2000" b="1" dirty="0"/>
              <a:t>Minimální výše CZV na projekt:	</a:t>
            </a:r>
            <a:r>
              <a:rPr lang="cs-CZ" sz="2000" dirty="0"/>
              <a:t>			   </a:t>
            </a:r>
            <a:r>
              <a:rPr lang="cs-CZ" sz="2000" b="1" dirty="0">
                <a:solidFill>
                  <a:srgbClr val="FF0000"/>
                </a:solidFill>
              </a:rPr>
              <a:t>200.000,- Kč</a:t>
            </a:r>
          </a:p>
          <a:p>
            <a:r>
              <a:rPr lang="cs-CZ" sz="2000" b="1" dirty="0"/>
              <a:t>Maximální výše CZV na projekt:	</a:t>
            </a:r>
            <a:r>
              <a:rPr lang="cs-CZ" sz="2000" dirty="0"/>
              <a:t>			</a:t>
            </a:r>
            <a:r>
              <a:rPr lang="cs-CZ" sz="2000" b="1" dirty="0">
                <a:solidFill>
                  <a:srgbClr val="FF0000"/>
                </a:solidFill>
              </a:rPr>
              <a:t>1.052.631,- Kč</a:t>
            </a:r>
          </a:p>
          <a:p>
            <a:endParaRPr lang="cs-CZ" sz="2000" dirty="0"/>
          </a:p>
          <a:p>
            <a:r>
              <a:rPr lang="cs-CZ" sz="2000" b="1" dirty="0"/>
              <a:t>Míra podpory:		</a:t>
            </a:r>
            <a:r>
              <a:rPr lang="cs-CZ" sz="2000" dirty="0"/>
              <a:t>		</a:t>
            </a:r>
          </a:p>
          <a:p>
            <a:pPr lvl="1"/>
            <a:r>
              <a:rPr lang="cs-CZ" sz="2000" dirty="0"/>
              <a:t>Evropský fond pro regionální rozvoj - </a:t>
            </a:r>
            <a:r>
              <a:rPr lang="cs-CZ" sz="2000" b="1" dirty="0">
                <a:solidFill>
                  <a:srgbClr val="FF0000"/>
                </a:solidFill>
              </a:rPr>
              <a:t>95 %</a:t>
            </a:r>
          </a:p>
          <a:p>
            <a:pPr lvl="1"/>
            <a:r>
              <a:rPr lang="cs-CZ" sz="2000" dirty="0"/>
              <a:t>Státní rozpočet – 0 %</a:t>
            </a:r>
          </a:p>
          <a:p>
            <a:pPr lvl="7"/>
            <a:endParaRPr lang="cs-CZ" sz="2000" dirty="0"/>
          </a:p>
          <a:p>
            <a:r>
              <a:rPr lang="cs-CZ" sz="2000" b="1" dirty="0"/>
              <a:t>Formy podpory:	</a:t>
            </a:r>
          </a:p>
          <a:p>
            <a:pPr lvl="1"/>
            <a:r>
              <a:rPr lang="cs-CZ" sz="2000" b="1" dirty="0"/>
              <a:t>Ex-post financování	</a:t>
            </a:r>
          </a:p>
          <a:p>
            <a:pPr marL="457200" lvl="1" indent="0">
              <a:buNone/>
            </a:pPr>
            <a:endParaRPr lang="cs-CZ" sz="2000" b="1" dirty="0"/>
          </a:p>
          <a:p>
            <a:pPr marL="342900" lvl="1" indent="-342900"/>
            <a:r>
              <a:rPr lang="cs-CZ" sz="2000" b="1" dirty="0"/>
              <a:t>Časová způsobilost výdajů: </a:t>
            </a:r>
            <a:r>
              <a:rPr lang="cs-CZ" sz="2000" b="1" dirty="0">
                <a:solidFill>
                  <a:srgbClr val="FF0000"/>
                </a:solidFill>
              </a:rPr>
              <a:t>1.1.2014 – 30.06.2023</a:t>
            </a:r>
          </a:p>
          <a:p>
            <a:pPr lvl="1"/>
            <a:endParaRPr lang="cs-CZ" sz="2000" dirty="0"/>
          </a:p>
        </p:txBody>
      </p:sp>
      <p:pic>
        <p:nvPicPr>
          <p:cNvPr id="4" name="Obrázek 3" descr="C:\Users\Veronika Hubová\AppData\Local\Microsoft\Windows\INetCache\Content.Word\IROP_CZ_RO_B_C RGB.JPG">
            <a:extLst>
              <a:ext uri="{FF2B5EF4-FFF2-40B4-BE49-F238E27FC236}">
                <a16:creationId xmlns:a16="http://schemas.microsoft.com/office/drawing/2014/main" id="{111890BA-B5F4-46D2-8AAB-BEB6CFC5CC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4155705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F5774-EAC1-42BE-90BC-724381A94312}"/>
              </a:ext>
            </a:extLst>
          </p:cNvPr>
          <p:cNvSpPr>
            <a:spLocks noGrp="1"/>
          </p:cNvSpPr>
          <p:nvPr>
            <p:ph type="title"/>
          </p:nvPr>
        </p:nvSpPr>
        <p:spPr>
          <a:xfrm>
            <a:off x="585926" y="625501"/>
            <a:ext cx="8596668" cy="674594"/>
          </a:xfrm>
        </p:spPr>
        <p:txBody>
          <a:bodyPr>
            <a:normAutofit/>
          </a:bodyPr>
          <a:lstStyle/>
          <a:p>
            <a:r>
              <a:rPr lang="cs-CZ" dirty="0"/>
              <a:t>Rozpočet roční </a:t>
            </a:r>
            <a:r>
              <a:rPr lang="cs-CZ" sz="1600" dirty="0"/>
              <a:t>(ilustrativní příklad pro vyplňování)</a:t>
            </a:r>
          </a:p>
        </p:txBody>
      </p:sp>
      <p:sp>
        <p:nvSpPr>
          <p:cNvPr id="3" name="Zástupný obsah 2">
            <a:extLst>
              <a:ext uri="{FF2B5EF4-FFF2-40B4-BE49-F238E27FC236}">
                <a16:creationId xmlns:a16="http://schemas.microsoft.com/office/drawing/2014/main" id="{68B5860B-D009-49C3-8042-FDEC7C3FE4A8}"/>
              </a:ext>
            </a:extLst>
          </p:cNvPr>
          <p:cNvSpPr>
            <a:spLocks noGrp="1"/>
          </p:cNvSpPr>
          <p:nvPr>
            <p:ph idx="1"/>
          </p:nvPr>
        </p:nvSpPr>
        <p:spPr>
          <a:xfrm>
            <a:off x="585926" y="1392594"/>
            <a:ext cx="9792070" cy="5323361"/>
          </a:xfrm>
        </p:spPr>
        <p:txBody>
          <a:bodyPr>
            <a:normAutofit fontScale="92500" lnSpcReduction="10000"/>
          </a:bodyPr>
          <a:lstStyle/>
          <a:p>
            <a:r>
              <a:rPr lang="cs-CZ" u="sng" dirty="0">
                <a:solidFill>
                  <a:srgbClr val="FF0000"/>
                </a:solidFill>
              </a:rPr>
              <a:t>Upozornění pro vyplnění rozpočtu:</a:t>
            </a:r>
            <a:r>
              <a:rPr lang="cs-CZ" dirty="0">
                <a:solidFill>
                  <a:srgbClr val="FF0000"/>
                </a:solidFill>
              </a:rPr>
              <a:t> Žadatel vkládá do systému částky dle roku, ve kterém budou výdaje profinancovány a ne dle toho ve kterém roce byly fyzicky vynaloženy!!!</a:t>
            </a:r>
          </a:p>
          <a:p>
            <a:r>
              <a:rPr lang="cs-CZ" b="1" u="sng" dirty="0" err="1"/>
              <a:t>Jednoetapový</a:t>
            </a:r>
            <a:r>
              <a:rPr lang="cs-CZ" b="1" u="sng" dirty="0"/>
              <a:t> projekt:</a:t>
            </a:r>
          </a:p>
          <a:p>
            <a:r>
              <a:rPr lang="cs-CZ" dirty="0"/>
              <a:t>Realizace: Od 1.1.2018 do 31.12.2020</a:t>
            </a:r>
          </a:p>
          <a:p>
            <a:r>
              <a:rPr lang="cs-CZ" dirty="0"/>
              <a:t>Profinancování: do 29.1.2021</a:t>
            </a:r>
          </a:p>
          <a:p>
            <a:endParaRPr lang="cs-CZ" dirty="0"/>
          </a:p>
          <a:p>
            <a:endParaRPr lang="cs-CZ" dirty="0"/>
          </a:p>
          <a:p>
            <a:endParaRPr lang="cs-CZ" dirty="0"/>
          </a:p>
          <a:p>
            <a:endParaRPr lang="cs-CZ" dirty="0"/>
          </a:p>
          <a:p>
            <a:endParaRPr lang="cs-CZ" dirty="0"/>
          </a:p>
          <a:p>
            <a:r>
              <a:rPr lang="cs-CZ" b="1" u="sng" dirty="0"/>
              <a:t>Dvou a </a:t>
            </a:r>
            <a:r>
              <a:rPr lang="cs-CZ" b="1" u="sng" dirty="0" err="1"/>
              <a:t>víceetapový</a:t>
            </a:r>
            <a:r>
              <a:rPr lang="cs-CZ" b="1" u="sng" dirty="0"/>
              <a:t> projekt:</a:t>
            </a:r>
          </a:p>
          <a:p>
            <a:r>
              <a:rPr lang="cs-CZ" dirty="0"/>
              <a:t>Realizace: 	1. etapa - Od 1.1.2018 do 30.4.2019</a:t>
            </a:r>
          </a:p>
          <a:p>
            <a:pPr marL="0" indent="0">
              <a:buNone/>
            </a:pPr>
            <a:r>
              <a:rPr lang="cs-CZ" dirty="0"/>
              <a:t>				2. etapa – Od 1.5.2019 do 31.12.2020</a:t>
            </a:r>
          </a:p>
          <a:p>
            <a:r>
              <a:rPr lang="cs-CZ" dirty="0"/>
              <a:t>Profinancování: 	1. etapa - do 30.5.2019</a:t>
            </a:r>
          </a:p>
          <a:p>
            <a:pPr marL="0" indent="0">
              <a:buNone/>
            </a:pPr>
            <a:r>
              <a:rPr lang="cs-CZ" dirty="0"/>
              <a:t>					2. etapa – do 29.1.2021</a:t>
            </a:r>
          </a:p>
        </p:txBody>
      </p:sp>
      <p:pic>
        <p:nvPicPr>
          <p:cNvPr id="7" name="Obrázek 6">
            <a:extLst>
              <a:ext uri="{FF2B5EF4-FFF2-40B4-BE49-F238E27FC236}">
                <a16:creationId xmlns:a16="http://schemas.microsoft.com/office/drawing/2014/main" id="{3881EB8E-4A12-48E6-B3A0-DDE5716D5CBB}"/>
              </a:ext>
            </a:extLst>
          </p:cNvPr>
          <p:cNvPicPr>
            <a:picLocks noChangeAspect="1"/>
          </p:cNvPicPr>
          <p:nvPr/>
        </p:nvPicPr>
        <p:blipFill>
          <a:blip r:embed="rId2"/>
          <a:stretch>
            <a:fillRect/>
          </a:stretch>
        </p:blipFill>
        <p:spPr>
          <a:xfrm>
            <a:off x="6387434" y="1392595"/>
            <a:ext cx="4358682" cy="2696890"/>
          </a:xfrm>
          <a:prstGeom prst="rect">
            <a:avLst/>
          </a:prstGeom>
        </p:spPr>
      </p:pic>
      <p:pic>
        <p:nvPicPr>
          <p:cNvPr id="8" name="Obrázek 7">
            <a:extLst>
              <a:ext uri="{FF2B5EF4-FFF2-40B4-BE49-F238E27FC236}">
                <a16:creationId xmlns:a16="http://schemas.microsoft.com/office/drawing/2014/main" id="{A0A16A4B-641E-4A70-A9F9-41B2EB3FE748}"/>
              </a:ext>
            </a:extLst>
          </p:cNvPr>
          <p:cNvPicPr>
            <a:picLocks noChangeAspect="1"/>
          </p:cNvPicPr>
          <p:nvPr/>
        </p:nvPicPr>
        <p:blipFill>
          <a:blip r:embed="rId3"/>
          <a:stretch>
            <a:fillRect/>
          </a:stretch>
        </p:blipFill>
        <p:spPr>
          <a:xfrm>
            <a:off x="6387434" y="4181984"/>
            <a:ext cx="4358682" cy="2704191"/>
          </a:xfrm>
          <a:prstGeom prst="rect">
            <a:avLst/>
          </a:prstGeom>
        </p:spPr>
      </p:pic>
      <p:pic>
        <p:nvPicPr>
          <p:cNvPr id="10" name="Obrázek 9">
            <a:extLst>
              <a:ext uri="{FF2B5EF4-FFF2-40B4-BE49-F238E27FC236}">
                <a16:creationId xmlns:a16="http://schemas.microsoft.com/office/drawing/2014/main" id="{322821C0-C4D4-4654-B6DD-F17C7D5C04A0}"/>
              </a:ext>
            </a:extLst>
          </p:cNvPr>
          <p:cNvPicPr>
            <a:picLocks noChangeAspect="1"/>
          </p:cNvPicPr>
          <p:nvPr/>
        </p:nvPicPr>
        <p:blipFill>
          <a:blip r:embed="rId4"/>
          <a:stretch>
            <a:fillRect/>
          </a:stretch>
        </p:blipFill>
        <p:spPr>
          <a:xfrm>
            <a:off x="3110834" y="2734382"/>
            <a:ext cx="3276600" cy="1819275"/>
          </a:xfrm>
          <a:prstGeom prst="rect">
            <a:avLst/>
          </a:prstGeom>
        </p:spPr>
      </p:pic>
      <p:pic>
        <p:nvPicPr>
          <p:cNvPr id="9" name="Obrázek 8" descr="C:\Users\Veronika Hubová\AppData\Local\Microsoft\Windows\INetCache\Content.Word\IROP_CZ_RO_B_C RGB.JPG">
            <a:extLst>
              <a:ext uri="{FF2B5EF4-FFF2-40B4-BE49-F238E27FC236}">
                <a16:creationId xmlns:a16="http://schemas.microsoft.com/office/drawing/2014/main" id="{F8672CB1-DA50-402C-A6D5-FCCBB10301F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460009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3E3F33-432D-49E9-9E69-B4945478D750}"/>
              </a:ext>
            </a:extLst>
          </p:cNvPr>
          <p:cNvSpPr>
            <a:spLocks noGrp="1"/>
          </p:cNvSpPr>
          <p:nvPr>
            <p:ph type="title"/>
          </p:nvPr>
        </p:nvSpPr>
        <p:spPr>
          <a:xfrm>
            <a:off x="1988598" y="609600"/>
            <a:ext cx="7285404" cy="1320800"/>
          </a:xfrm>
        </p:spPr>
        <p:txBody>
          <a:bodyPr/>
          <a:lstStyle/>
          <a:p>
            <a:r>
              <a:rPr lang="cs-CZ" b="1" dirty="0"/>
              <a:t>Prostor pro Vaše dotazy???</a:t>
            </a:r>
          </a:p>
        </p:txBody>
      </p:sp>
      <p:pic>
        <p:nvPicPr>
          <p:cNvPr id="1026" name="Picture 2" descr="VÃ½sledek obrÃ¡zku pro obrÃ¡zek otaznÃ­k">
            <a:extLst>
              <a:ext uri="{FF2B5EF4-FFF2-40B4-BE49-F238E27FC236}">
                <a16:creationId xmlns:a16="http://schemas.microsoft.com/office/drawing/2014/main" id="{6AC168FC-54CF-407A-B99B-FBE6E25E90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2415" y="1337856"/>
            <a:ext cx="3758764" cy="418228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C:\Users\Veronika Hubová\AppData\Local\Microsoft\Windows\INetCache\Content.Word\IROP_CZ_RO_B_C RGB.JPG">
            <a:extLst>
              <a:ext uri="{FF2B5EF4-FFF2-40B4-BE49-F238E27FC236}">
                <a16:creationId xmlns:a16="http://schemas.microsoft.com/office/drawing/2014/main" id="{52E0246D-C3BE-4C3A-8553-4FFD38FE20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1701748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E0C9E-FF21-4395-9541-4EA711DC4CFF}"/>
              </a:ext>
            </a:extLst>
          </p:cNvPr>
          <p:cNvSpPr>
            <a:spLocks noGrp="1"/>
          </p:cNvSpPr>
          <p:nvPr>
            <p:ph type="title"/>
          </p:nvPr>
        </p:nvSpPr>
        <p:spPr>
          <a:xfrm>
            <a:off x="385763" y="609600"/>
            <a:ext cx="8888239" cy="2320031"/>
          </a:xfrm>
        </p:spPr>
        <p:txBody>
          <a:bodyPr>
            <a:normAutofit fontScale="90000"/>
          </a:bodyPr>
          <a:lstStyle/>
          <a:p>
            <a:pPr algn="ctr"/>
            <a:br>
              <a:rPr lang="cs-CZ" sz="5000" dirty="0"/>
            </a:br>
            <a:br>
              <a:rPr lang="cs-CZ" sz="5000" dirty="0"/>
            </a:br>
            <a:r>
              <a:rPr lang="cs-CZ" sz="5000" dirty="0"/>
              <a:t>Děkuji Vám za pozornost!</a:t>
            </a:r>
          </a:p>
        </p:txBody>
      </p:sp>
      <p:sp>
        <p:nvSpPr>
          <p:cNvPr id="3" name="Zástupný symbol pro obsah 2">
            <a:extLst>
              <a:ext uri="{FF2B5EF4-FFF2-40B4-BE49-F238E27FC236}">
                <a16:creationId xmlns:a16="http://schemas.microsoft.com/office/drawing/2014/main" id="{BC0CEE12-261B-4326-8FA0-B9A3D9A686C9}"/>
              </a:ext>
            </a:extLst>
          </p:cNvPr>
          <p:cNvSpPr>
            <a:spLocks noGrp="1"/>
          </p:cNvSpPr>
          <p:nvPr>
            <p:ph idx="1"/>
          </p:nvPr>
        </p:nvSpPr>
        <p:spPr>
          <a:xfrm>
            <a:off x="677334" y="2160589"/>
            <a:ext cx="8596668" cy="3880773"/>
          </a:xfrm>
        </p:spPr>
        <p:txBody>
          <a:bodyPr>
            <a:normAutofit/>
          </a:bodyPr>
          <a:lstStyle/>
          <a:p>
            <a:pPr marL="0" indent="0">
              <a:buNone/>
            </a:pPr>
            <a:r>
              <a:rPr lang="cs-CZ" sz="3000" dirty="0"/>
              <a:t>	</a:t>
            </a:r>
          </a:p>
          <a:p>
            <a:pPr marL="0" indent="0">
              <a:buNone/>
            </a:pPr>
            <a:r>
              <a:rPr lang="cs-CZ" sz="3000" dirty="0"/>
              <a:t>	</a:t>
            </a:r>
          </a:p>
          <a:p>
            <a:pPr marL="0" indent="0">
              <a:buNone/>
            </a:pPr>
            <a:r>
              <a:rPr lang="cs-CZ" sz="3000" dirty="0"/>
              <a:t>	Ing. Veronika Hubová</a:t>
            </a:r>
          </a:p>
          <a:p>
            <a:pPr marL="0" indent="0">
              <a:buNone/>
            </a:pPr>
            <a:r>
              <a:rPr lang="cs-CZ" sz="3000" dirty="0"/>
              <a:t>	Projektový manažer pro IROP</a:t>
            </a:r>
          </a:p>
          <a:p>
            <a:pPr marL="0" indent="0">
              <a:buNone/>
            </a:pPr>
            <a:r>
              <a:rPr lang="cs-CZ" sz="3000" dirty="0"/>
              <a:t>	Email: </a:t>
            </a:r>
            <a:r>
              <a:rPr lang="cs-CZ" sz="3000" dirty="0">
                <a:hlinkClick r:id="rId2"/>
              </a:rPr>
              <a:t>hubova@masroznovsko.cz</a:t>
            </a:r>
            <a:endParaRPr lang="cs-CZ" sz="3000" dirty="0"/>
          </a:p>
          <a:p>
            <a:pPr marL="0" indent="0">
              <a:buNone/>
            </a:pPr>
            <a:r>
              <a:rPr lang="cs-CZ" sz="3000" dirty="0"/>
              <a:t>	Mobil: 792 304 268</a:t>
            </a:r>
          </a:p>
          <a:p>
            <a:pPr marL="0" indent="0">
              <a:buNone/>
            </a:pPr>
            <a:endParaRPr lang="cs-CZ" sz="3000" dirty="0"/>
          </a:p>
        </p:txBody>
      </p:sp>
      <p:pic>
        <p:nvPicPr>
          <p:cNvPr id="4" name="Obrázek 3">
            <a:extLst>
              <a:ext uri="{FF2B5EF4-FFF2-40B4-BE49-F238E27FC236}">
                <a16:creationId xmlns:a16="http://schemas.microsoft.com/office/drawing/2014/main" id="{7B5DF906-D2E5-43BB-AC86-8E6B799ED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513" y="1246872"/>
            <a:ext cx="1220736" cy="976796"/>
          </a:xfrm>
          <a:prstGeom prst="rect">
            <a:avLst/>
          </a:prstGeom>
        </p:spPr>
      </p:pic>
      <p:pic>
        <p:nvPicPr>
          <p:cNvPr id="5" name="Obrázek 4" descr="C:\Users\Veronika Hubová\AppData\Local\Microsoft\Windows\INetCache\Content.Word\IROP_CZ_RO_B_C RGB.JPG">
            <a:extLst>
              <a:ext uri="{FF2B5EF4-FFF2-40B4-BE49-F238E27FC236}">
                <a16:creationId xmlns:a16="http://schemas.microsoft.com/office/drawing/2014/main" id="{B7661A56-4DF8-4145-BBC0-D97295FC8F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012" y="8140"/>
            <a:ext cx="7097739" cy="1261860"/>
          </a:xfrm>
          <a:prstGeom prst="rect">
            <a:avLst/>
          </a:prstGeom>
          <a:noFill/>
          <a:ln>
            <a:noFill/>
          </a:ln>
        </p:spPr>
      </p:pic>
    </p:spTree>
    <p:extLst>
      <p:ext uri="{BB962C8B-B14F-4D97-AF65-F5344CB8AC3E}">
        <p14:creationId xmlns:p14="http://schemas.microsoft.com/office/powerpoint/2010/main" val="5018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556276-0288-4002-BA82-15DB0F24F316}"/>
              </a:ext>
            </a:extLst>
          </p:cNvPr>
          <p:cNvSpPr>
            <a:spLocks noGrp="1"/>
          </p:cNvSpPr>
          <p:nvPr>
            <p:ph type="title"/>
          </p:nvPr>
        </p:nvSpPr>
        <p:spPr>
          <a:xfrm>
            <a:off x="677334" y="609600"/>
            <a:ext cx="8596668" cy="719138"/>
          </a:xfrm>
        </p:spPr>
        <p:txBody>
          <a:bodyPr/>
          <a:lstStyle/>
          <a:p>
            <a:r>
              <a:rPr lang="cs-CZ" dirty="0"/>
              <a:t>Závazné dokumenty:</a:t>
            </a:r>
          </a:p>
        </p:txBody>
      </p:sp>
      <p:sp>
        <p:nvSpPr>
          <p:cNvPr id="3" name="Zástupný symbol pro obsah 2">
            <a:extLst>
              <a:ext uri="{FF2B5EF4-FFF2-40B4-BE49-F238E27FC236}">
                <a16:creationId xmlns:a16="http://schemas.microsoft.com/office/drawing/2014/main" id="{1C026E60-952F-4478-81CA-CB4A376B19C8}"/>
              </a:ext>
            </a:extLst>
          </p:cNvPr>
          <p:cNvSpPr>
            <a:spLocks noGrp="1"/>
          </p:cNvSpPr>
          <p:nvPr>
            <p:ph idx="1"/>
          </p:nvPr>
        </p:nvSpPr>
        <p:spPr>
          <a:xfrm>
            <a:off x="677334" y="1328737"/>
            <a:ext cx="10837332" cy="5386387"/>
          </a:xfrm>
        </p:spPr>
        <p:txBody>
          <a:bodyPr>
            <a:normAutofit fontScale="92500" lnSpcReduction="10000"/>
          </a:bodyPr>
          <a:lstStyle/>
          <a:p>
            <a:r>
              <a:rPr lang="cs-CZ" b="1" dirty="0"/>
              <a:t>Obecná pravidla pro žadatele a příjemce:</a:t>
            </a:r>
          </a:p>
          <a:p>
            <a:pPr lvl="1"/>
            <a:r>
              <a:rPr lang="cs-CZ" dirty="0"/>
              <a:t>Závazné pro všechny specifické cíle a výzvy</a:t>
            </a:r>
          </a:p>
          <a:p>
            <a:pPr lvl="1"/>
            <a:r>
              <a:rPr lang="cs-CZ" dirty="0">
                <a:hlinkClick r:id="rId2" tooltip="Odkaz"/>
              </a:rPr>
              <a:t>Odkaz - Obecná pravidla pro žadatele a příjemce </a:t>
            </a:r>
            <a:r>
              <a:rPr lang="cs-CZ" dirty="0">
                <a:solidFill>
                  <a:srgbClr val="FF0000"/>
                </a:solidFill>
              </a:rPr>
              <a:t>(</a:t>
            </a:r>
            <a:r>
              <a:rPr lang="pl-PL" dirty="0">
                <a:solidFill>
                  <a:srgbClr val="FF0000"/>
                </a:solidFill>
              </a:rPr>
              <a:t>verze 1.14, platnost od 01.03.2021</a:t>
            </a:r>
            <a:r>
              <a:rPr lang="cs-CZ" dirty="0">
                <a:solidFill>
                  <a:srgbClr val="FF0000"/>
                </a:solidFill>
              </a:rPr>
              <a:t>)</a:t>
            </a:r>
          </a:p>
          <a:p>
            <a:pPr lvl="1"/>
            <a:endParaRPr lang="cs-CZ" dirty="0"/>
          </a:p>
          <a:p>
            <a:r>
              <a:rPr lang="cs-CZ" b="1" dirty="0"/>
              <a:t>Specifická pravidla pro žadatele a příjemce:</a:t>
            </a:r>
          </a:p>
          <a:p>
            <a:pPr lvl="1"/>
            <a:r>
              <a:rPr lang="cs-CZ" dirty="0"/>
              <a:t>Pro každou výzvu specifický dokument</a:t>
            </a:r>
          </a:p>
          <a:p>
            <a:pPr lvl="1"/>
            <a:r>
              <a:rPr lang="cs-CZ" dirty="0"/>
              <a:t>Obsahuje informace o oprávněných žadatelích, podporovaných aktivitách, způsobilých výdajích atd.</a:t>
            </a:r>
          </a:p>
          <a:p>
            <a:pPr lvl="1"/>
            <a:r>
              <a:rPr lang="cs-CZ" dirty="0">
                <a:hlinkClick r:id="rId3"/>
              </a:rPr>
              <a:t>Odkaz – Specifická pravidla pro žadatele a příjemce výzvy č. 62 </a:t>
            </a:r>
            <a:r>
              <a:rPr lang="pl-PL" dirty="0">
                <a:solidFill>
                  <a:srgbClr val="FF0000"/>
                </a:solidFill>
              </a:rPr>
              <a:t>(verze 1.3, platnost od 04.05.2020)</a:t>
            </a:r>
          </a:p>
          <a:p>
            <a:pPr lvl="1"/>
            <a:endParaRPr lang="cs-CZ" dirty="0"/>
          </a:p>
          <a:p>
            <a:r>
              <a:rPr lang="cs-CZ" b="1" dirty="0"/>
              <a:t>Interní postupy MAS Rožnovsko, z.s.:</a:t>
            </a:r>
          </a:p>
          <a:p>
            <a:pPr lvl="1"/>
            <a:r>
              <a:rPr lang="cs-CZ" dirty="0"/>
              <a:t>Minimální požadavky ŘO IROP k implementaci CLLD, Interní postupy jsou MAS upraveny podle svých vnitřních dokumentů</a:t>
            </a:r>
          </a:p>
          <a:p>
            <a:pPr lvl="1"/>
            <a:r>
              <a:rPr lang="cs-CZ" dirty="0"/>
              <a:t> </a:t>
            </a:r>
            <a:r>
              <a:rPr lang="cs-CZ" dirty="0">
                <a:hlinkClick r:id="rId4"/>
              </a:rPr>
              <a:t>Odkaz - Interní postupy MAS </a:t>
            </a:r>
            <a:r>
              <a:rPr lang="cs-CZ" dirty="0">
                <a:solidFill>
                  <a:srgbClr val="FF0000"/>
                </a:solidFill>
              </a:rPr>
              <a:t>(Směrnice MAS CLLD č. 1/2017, verze 5, platná od 23.2.20021)</a:t>
            </a:r>
          </a:p>
          <a:p>
            <a:pPr marL="457200" lvl="1" indent="0">
              <a:buNone/>
            </a:pPr>
            <a:endParaRPr lang="cs-CZ" dirty="0"/>
          </a:p>
          <a:p>
            <a:r>
              <a:rPr lang="cs-CZ" b="1" dirty="0"/>
              <a:t>Všechny potřebné dokumenty k výzvě  č. 62 naleznete na tomto odkaze:</a:t>
            </a:r>
          </a:p>
          <a:p>
            <a:pPr lvl="1"/>
            <a:r>
              <a:rPr lang="cs-CZ" dirty="0"/>
              <a:t> </a:t>
            </a:r>
            <a:r>
              <a:rPr lang="cs-CZ" dirty="0">
                <a:hlinkClick r:id="rId5"/>
              </a:rPr>
              <a:t>Výzva č. 62 IROP</a:t>
            </a:r>
            <a:endParaRPr lang="cs-CZ" dirty="0"/>
          </a:p>
          <a:p>
            <a:pPr marL="457200" lvl="1" indent="0">
              <a:buNone/>
            </a:pPr>
            <a:endParaRPr lang="cs-CZ" dirty="0"/>
          </a:p>
          <a:p>
            <a:pPr lvl="1"/>
            <a:endParaRPr lang="cs-CZ" dirty="0"/>
          </a:p>
        </p:txBody>
      </p:sp>
      <p:pic>
        <p:nvPicPr>
          <p:cNvPr id="4" name="Obrázek 3" descr="C:\Users\Veronika Hubová\AppData\Local\Microsoft\Windows\INetCache\Content.Word\IROP_CZ_RO_B_C RGB.JPG">
            <a:extLst>
              <a:ext uri="{FF2B5EF4-FFF2-40B4-BE49-F238E27FC236}">
                <a16:creationId xmlns:a16="http://schemas.microsoft.com/office/drawing/2014/main" id="{9AB84C0A-94A8-4027-89E8-630A4694E19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339842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E6C748-C94E-4107-8A71-53114502A3CF}"/>
              </a:ext>
            </a:extLst>
          </p:cNvPr>
          <p:cNvSpPr>
            <a:spLocks noGrp="1"/>
          </p:cNvSpPr>
          <p:nvPr>
            <p:ph type="title"/>
          </p:nvPr>
        </p:nvSpPr>
        <p:spPr>
          <a:xfrm>
            <a:off x="677334" y="609600"/>
            <a:ext cx="8596668" cy="733425"/>
          </a:xfrm>
        </p:spPr>
        <p:txBody>
          <a:bodyPr/>
          <a:lstStyle/>
          <a:p>
            <a:r>
              <a:rPr lang="cs-CZ" dirty="0"/>
              <a:t>Pozor na platnost dokumentů:</a:t>
            </a:r>
          </a:p>
        </p:txBody>
      </p:sp>
      <p:sp>
        <p:nvSpPr>
          <p:cNvPr id="3" name="Zástupný symbol pro obsah 2">
            <a:extLst>
              <a:ext uri="{FF2B5EF4-FFF2-40B4-BE49-F238E27FC236}">
                <a16:creationId xmlns:a16="http://schemas.microsoft.com/office/drawing/2014/main" id="{A9805BC0-697D-4A5B-BB03-908AEDBB35C0}"/>
              </a:ext>
            </a:extLst>
          </p:cNvPr>
          <p:cNvSpPr>
            <a:spLocks noGrp="1"/>
          </p:cNvSpPr>
          <p:nvPr>
            <p:ph idx="1"/>
          </p:nvPr>
        </p:nvSpPr>
        <p:spPr>
          <a:xfrm>
            <a:off x="677334" y="1714499"/>
            <a:ext cx="9081029" cy="4533901"/>
          </a:xfrm>
        </p:spPr>
        <p:txBody>
          <a:bodyPr>
            <a:normAutofit/>
          </a:bodyPr>
          <a:lstStyle/>
          <a:p>
            <a:r>
              <a:rPr lang="cs-CZ" sz="3000" b="1" dirty="0"/>
              <a:t>Do vydání právního aktu </a:t>
            </a:r>
            <a:r>
              <a:rPr lang="cs-CZ" sz="3000" dirty="0"/>
              <a:t>se žadatel řídí verzí Obecných a Specifických pravidel </a:t>
            </a:r>
            <a:r>
              <a:rPr lang="cs-CZ" sz="3000" b="1" dirty="0"/>
              <a:t>platných v den vyhlášení výzvy</a:t>
            </a:r>
            <a:r>
              <a:rPr lang="cs-CZ" sz="3000" dirty="0"/>
              <a:t> integrovaného nástroje CLLD.</a:t>
            </a:r>
          </a:p>
          <a:p>
            <a:endParaRPr lang="cs-CZ" sz="3000" dirty="0"/>
          </a:p>
          <a:p>
            <a:r>
              <a:rPr lang="cs-CZ" sz="3000" b="1" dirty="0"/>
              <a:t>V době realizace, tj. od vydání právního aktu</a:t>
            </a:r>
            <a:r>
              <a:rPr lang="cs-CZ" sz="3000" dirty="0"/>
              <a:t>, se příjemce řídí vždy </a:t>
            </a:r>
            <a:r>
              <a:rPr lang="cs-CZ" sz="3000" b="1" dirty="0"/>
              <a:t>aktuální platnou verzí</a:t>
            </a:r>
            <a:r>
              <a:rPr lang="cs-CZ" sz="3000" dirty="0"/>
              <a:t> Obecných i Specifických pravidel.</a:t>
            </a:r>
          </a:p>
        </p:txBody>
      </p:sp>
      <p:pic>
        <p:nvPicPr>
          <p:cNvPr id="4" name="Obrázek 3" descr="C:\Users\Veronika Hubová\AppData\Local\Microsoft\Windows\INetCache\Content.Word\IROP_CZ_RO_B_C RGB.JPG">
            <a:extLst>
              <a:ext uri="{FF2B5EF4-FFF2-40B4-BE49-F238E27FC236}">
                <a16:creationId xmlns:a16="http://schemas.microsoft.com/office/drawing/2014/main" id="{E8479744-E92B-4741-8715-414647774C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72236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C:\Users\Veronika Hubová\AppData\Local\Microsoft\Windows\INetCache\Content.Word\IROP_CZ_RO_B_C RGB.JPG">
            <a:extLst>
              <a:ext uri="{FF2B5EF4-FFF2-40B4-BE49-F238E27FC236}">
                <a16:creationId xmlns:a16="http://schemas.microsoft.com/office/drawing/2014/main" id="{BC2B7F57-9ED0-485D-9DAF-F103C34789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pic>
        <p:nvPicPr>
          <p:cNvPr id="7" name="Zástupný obsah 6">
            <a:extLst>
              <a:ext uri="{FF2B5EF4-FFF2-40B4-BE49-F238E27FC236}">
                <a16:creationId xmlns:a16="http://schemas.microsoft.com/office/drawing/2014/main" id="{E34CAA16-7ECD-4564-8F43-3D18F1ECF5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3" y="994300"/>
            <a:ext cx="10780946" cy="5047726"/>
          </a:xfrm>
        </p:spPr>
      </p:pic>
    </p:spTree>
    <p:extLst>
      <p:ext uri="{BB962C8B-B14F-4D97-AF65-F5344CB8AC3E}">
        <p14:creationId xmlns:p14="http://schemas.microsoft.com/office/powerpoint/2010/main" val="134733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18B83D-31C5-4665-8D1E-E775A3462B3E}"/>
              </a:ext>
            </a:extLst>
          </p:cNvPr>
          <p:cNvSpPr>
            <a:spLocks noGrp="1"/>
          </p:cNvSpPr>
          <p:nvPr>
            <p:ph type="title"/>
          </p:nvPr>
        </p:nvSpPr>
        <p:spPr>
          <a:xfrm>
            <a:off x="677334" y="609600"/>
            <a:ext cx="8596668" cy="747713"/>
          </a:xfrm>
        </p:spPr>
        <p:txBody>
          <a:bodyPr/>
          <a:lstStyle/>
          <a:p>
            <a:r>
              <a:rPr lang="cs-CZ" dirty="0"/>
              <a:t>Oprávnění žadatelé:</a:t>
            </a:r>
          </a:p>
        </p:txBody>
      </p:sp>
      <p:sp>
        <p:nvSpPr>
          <p:cNvPr id="3" name="Zástupný symbol pro obsah 2">
            <a:extLst>
              <a:ext uri="{FF2B5EF4-FFF2-40B4-BE49-F238E27FC236}">
                <a16:creationId xmlns:a16="http://schemas.microsoft.com/office/drawing/2014/main" id="{00CBB3ED-5C89-418F-B9EF-5994791B3F74}"/>
              </a:ext>
            </a:extLst>
          </p:cNvPr>
          <p:cNvSpPr>
            <a:spLocks noGrp="1"/>
          </p:cNvSpPr>
          <p:nvPr>
            <p:ph idx="1"/>
          </p:nvPr>
        </p:nvSpPr>
        <p:spPr>
          <a:xfrm>
            <a:off x="677332" y="1357312"/>
            <a:ext cx="9709681" cy="5500688"/>
          </a:xfrm>
        </p:spPr>
        <p:txBody>
          <a:bodyPr>
            <a:normAutofit fontScale="92500" lnSpcReduction="10000"/>
          </a:bodyPr>
          <a:lstStyle/>
          <a:p>
            <a:r>
              <a:rPr lang="cs-CZ" dirty="0"/>
              <a:t>Kraje (zákon č. 129/2000 Sb., o krajích, ve znění pozdějších předpisů, zákon č. 250/2000 Sb., o rozpočtových pravidlech územních rozpočtů, ve znění pozdějších předpisů),</a:t>
            </a:r>
          </a:p>
          <a:p>
            <a:r>
              <a:rPr lang="cs-CZ" dirty="0"/>
              <a:t>Obce (zákon č. 128/2000 Sb., o obcích, ve znění pozdějších předpisů, zákon č. 250/2000 Sb., o rozpočtových pravidlech územních rozpočtů, ve znění pozdějších předpisů),</a:t>
            </a:r>
          </a:p>
          <a:p>
            <a:r>
              <a:rPr lang="cs-CZ" dirty="0"/>
              <a:t>Organizace zřizované kraji,</a:t>
            </a:r>
          </a:p>
          <a:p>
            <a:r>
              <a:rPr lang="cs-CZ" dirty="0"/>
              <a:t>Organizace zakládané kraji,</a:t>
            </a:r>
          </a:p>
          <a:p>
            <a:r>
              <a:rPr lang="cs-CZ" dirty="0"/>
              <a:t>Organizace zřizované obcemi,</a:t>
            </a:r>
          </a:p>
          <a:p>
            <a:r>
              <a:rPr lang="cs-CZ" dirty="0"/>
              <a:t>Organizace zakládané obcemi,</a:t>
            </a:r>
          </a:p>
          <a:p>
            <a:r>
              <a:rPr lang="cs-CZ" dirty="0"/>
              <a:t>Dobrovolné svazky obcí,</a:t>
            </a:r>
          </a:p>
          <a:p>
            <a:r>
              <a:rPr lang="cs-CZ" dirty="0"/>
              <a:t>Organizace zřizované dobrovolnými svazky obcí,</a:t>
            </a:r>
          </a:p>
          <a:p>
            <a:r>
              <a:rPr lang="cs-CZ" dirty="0"/>
              <a:t>Organizace zakládané dobrovolnými svazky obcí,</a:t>
            </a:r>
          </a:p>
          <a:p>
            <a:r>
              <a:rPr lang="cs-CZ" dirty="0"/>
              <a:t>Organizační složky státu (dále jen „OSS“),</a:t>
            </a:r>
          </a:p>
          <a:p>
            <a:r>
              <a:rPr lang="cs-CZ" dirty="0"/>
              <a:t>Příspěvkové organizace organizačních složek státu (dále jen „PO OSS“),</a:t>
            </a:r>
          </a:p>
          <a:p>
            <a:r>
              <a:rPr lang="cs-CZ" dirty="0"/>
              <a:t>Nestátní neziskové organizace,</a:t>
            </a:r>
          </a:p>
          <a:p>
            <a:r>
              <a:rPr lang="cs-CZ" dirty="0"/>
              <a:t>Církve,</a:t>
            </a:r>
          </a:p>
          <a:p>
            <a:r>
              <a:rPr lang="cs-CZ" dirty="0"/>
              <a:t>Církevní organizace.</a:t>
            </a:r>
          </a:p>
        </p:txBody>
      </p:sp>
      <p:pic>
        <p:nvPicPr>
          <p:cNvPr id="4" name="Obrázek 3" descr="C:\Users\Veronika Hubová\AppData\Local\Microsoft\Windows\INetCache\Content.Word\IROP_CZ_RO_B_C RGB.JPG">
            <a:extLst>
              <a:ext uri="{FF2B5EF4-FFF2-40B4-BE49-F238E27FC236}">
                <a16:creationId xmlns:a16="http://schemas.microsoft.com/office/drawing/2014/main" id="{473C0B75-49C9-4227-AC45-082C536CA1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92" y="0"/>
            <a:ext cx="5525536" cy="745724"/>
          </a:xfrm>
          <a:prstGeom prst="rect">
            <a:avLst/>
          </a:prstGeom>
          <a:noFill/>
          <a:ln>
            <a:noFill/>
          </a:ln>
        </p:spPr>
      </p:pic>
    </p:spTree>
    <p:extLst>
      <p:ext uri="{BB962C8B-B14F-4D97-AF65-F5344CB8AC3E}">
        <p14:creationId xmlns:p14="http://schemas.microsoft.com/office/powerpoint/2010/main" val="212643197"/>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897</TotalTime>
  <Words>3343</Words>
  <Application>Microsoft Office PowerPoint</Application>
  <PresentationFormat>Širokoúhlá obrazovka</PresentationFormat>
  <Paragraphs>325</Paragraphs>
  <Slides>52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52</vt:i4>
      </vt:variant>
    </vt:vector>
  </HeadingPairs>
  <TitlesOfParts>
    <vt:vector size="58" baseType="lpstr">
      <vt:lpstr>Arial</vt:lpstr>
      <vt:lpstr>Calibri</vt:lpstr>
      <vt:lpstr>Cambria</vt:lpstr>
      <vt:lpstr>Trebuchet MS</vt:lpstr>
      <vt:lpstr>Wingdings 3</vt:lpstr>
      <vt:lpstr>Fazeta</vt:lpstr>
      <vt:lpstr>Místní akční skupina Rožnovsko, z.s.  seminář k 15. výzvě IROP - „SOCIÁLNÍ SLUŽBY - IROP“ v rámci realizace Strategie komunitně vedeného místního rozvoje (SCLLD)  V Zašové 18.11.2021</vt:lpstr>
      <vt:lpstr>Program semináře:</vt:lpstr>
      <vt:lpstr>PŘEDSTAVENÍ VÝZVY</vt:lpstr>
      <vt:lpstr>Název výzvy: „Sociální služby – IROP“</vt:lpstr>
      <vt:lpstr>Podpora:</vt:lpstr>
      <vt:lpstr>Závazné dokumenty:</vt:lpstr>
      <vt:lpstr>Pozor na platnost dokumentů:</vt:lpstr>
      <vt:lpstr>Prezentace aplikace PowerPoint</vt:lpstr>
      <vt:lpstr>Oprávnění žadatelé:</vt:lpstr>
      <vt:lpstr>Území realizace projektu:</vt:lpstr>
      <vt:lpstr>Cílové skupiny:</vt:lpstr>
      <vt:lpstr>Podporované aktivity – Rozvoj sociálních služeb: </vt:lpstr>
      <vt:lpstr>Typy podporovaných projektů:</vt:lpstr>
      <vt:lpstr>Způsobilé výdaje:</vt:lpstr>
      <vt:lpstr>Způsobilé výdaje:</vt:lpstr>
      <vt:lpstr>Povinné přílohy:</vt:lpstr>
      <vt:lpstr>Indikátory:  Podrobné informace k jednotlivým indikátorům a závazná pravidla jejich vykazování a výpočtu obsahují metodické listy indikátorů v příloze č. 3 Specifických Pravidel. </vt:lpstr>
      <vt:lpstr>Příjmy projektu:</vt:lpstr>
      <vt:lpstr>Veřejná podpora:</vt:lpstr>
      <vt:lpstr>Udržitelnost projektu:</vt:lpstr>
      <vt:lpstr>PROCES HODNOCENÍ A VÝBĚR PROJEKTŮ</vt:lpstr>
      <vt:lpstr>Prezentace aplikace PowerPoint</vt:lpstr>
      <vt:lpstr>Proces hodnocení a výběr projektů Ve Specifických pravidlech, kapitola 5.</vt:lpstr>
      <vt:lpstr>Diagram procesu hodnocení a výběru projektů:</vt:lpstr>
      <vt:lpstr>KONTROLA FORMÁLNÍCH NÁLEŽITOSTÍ A PŘIJATELNOSTI</vt:lpstr>
      <vt:lpstr> Kritéria FORMÁLNÍCH NÁLEŽITOSTÍ – NAPRAVITELNÁ:</vt:lpstr>
      <vt:lpstr>Kritéria OBECNÁ KRITÉRIA PŘIJATELNOSTI – NENAPRAVITELNÁ:</vt:lpstr>
      <vt:lpstr>Kritéria OBECNÁ KRITÉRIA PŘIJATELNOSTI – NAPRAVITELNÁ:</vt:lpstr>
      <vt:lpstr>Kritéria SPECIFICKÁ KRITÉRIA PŘIJATELNOSTI – NAPRAVITELNÁ:</vt:lpstr>
      <vt:lpstr>Kritéria VĚCNÉHO HODNOCENÍ:</vt:lpstr>
      <vt:lpstr>Kritéria VĚCNÉHO HODNOCENÍ:</vt:lpstr>
      <vt:lpstr>Shrnutí hodnocení MAS:</vt:lpstr>
      <vt:lpstr>PRAVIDLA PRO  ZADÁVÁNÍ  VEŘEJNÝCH ZAKÁZEK</vt:lpstr>
      <vt:lpstr>Zadávání veřejných zakázek</vt:lpstr>
      <vt:lpstr>Postup pro vkládání veřejných zakázek do systému MS2014+:</vt:lpstr>
      <vt:lpstr>POSTUP PŘI ZADÁVÁNÍ ŽÁDOSTI O PODPORU  V SYSTÉMU MS2014+</vt:lpstr>
      <vt:lpstr>Registrace žadatele do systému MS2014+: Odkaz ZDE: https://mseu.mssf.cz/</vt:lpstr>
      <vt:lpstr>Znázornění požadovaných údajů pro registraci:</vt:lpstr>
      <vt:lpstr>Přihlášení do systému po přidělení uživatelského jména:</vt:lpstr>
      <vt:lpstr>Výběr žadatele:</vt:lpstr>
      <vt:lpstr>Založení nové žádosti:</vt:lpstr>
      <vt:lpstr>Výběr Programu a výzvy: 06 – Integrovaný regionální operační program</vt:lpstr>
      <vt:lpstr>Výběr výzvy: 62. výzva IROP – SOCIÁLNÍ INFRASRUKTURA</vt:lpstr>
      <vt:lpstr>Výběr povýzvy: Číslo podvýzvy: 382/06_16_072/CLLD_16_01_004</vt:lpstr>
      <vt:lpstr>Nastavení signatáře a editora:</vt:lpstr>
      <vt:lpstr>Návod na vyplnění:</vt:lpstr>
      <vt:lpstr>Nastavení harmonogramu v žádosti:</vt:lpstr>
      <vt:lpstr>Jedno etapový projekt (ilustrativní příklad nastavení):</vt:lpstr>
      <vt:lpstr>Dvou a více etapový projekt (ilustrativní příklad nastavení):</vt:lpstr>
      <vt:lpstr>Rozpočet roční (ilustrativní příklad pro vyplňování)</vt:lpstr>
      <vt:lpstr>Prostor pro Vaše dotazy???</vt:lpstr>
      <vt:lpstr>  Děkuji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Místní akční skupina Rožnovsko, z.s.  seminář k 3. výzvě IROP - „SOCIÁLNÍ SLUŽBY - IROP“ v rámci realizace Strategie komunitně vedeného místního rozvoje (SCLLD)  V Zašové19.7.2018</dc:title>
  <dc:creator>Veronika Hubová</dc:creator>
  <cp:lastModifiedBy>Veronika Hubová</cp:lastModifiedBy>
  <cp:revision>80</cp:revision>
  <cp:lastPrinted>2021-10-19T08:38:22Z</cp:lastPrinted>
  <dcterms:created xsi:type="dcterms:W3CDTF">2018-07-17T05:27:18Z</dcterms:created>
  <dcterms:modified xsi:type="dcterms:W3CDTF">2021-10-22T09:00:50Z</dcterms:modified>
</cp:coreProperties>
</file>